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63" r:id="rId2"/>
    <p:sldId id="442" r:id="rId3"/>
    <p:sldId id="268" r:id="rId4"/>
    <p:sldId id="447" r:id="rId5"/>
    <p:sldId id="273" r:id="rId6"/>
    <p:sldId id="358" r:id="rId7"/>
    <p:sldId id="359" r:id="rId8"/>
    <p:sldId id="269" r:id="rId9"/>
    <p:sldId id="448" r:id="rId10"/>
    <p:sldId id="445" r:id="rId11"/>
    <p:sldId id="446" r:id="rId12"/>
    <p:sldId id="413" r:id="rId13"/>
    <p:sldId id="449" r:id="rId14"/>
    <p:sldId id="450" r:id="rId15"/>
    <p:sldId id="451" r:id="rId16"/>
    <p:sldId id="452" r:id="rId17"/>
    <p:sldId id="453" r:id="rId18"/>
    <p:sldId id="454" r:id="rId19"/>
    <p:sldId id="455" r:id="rId20"/>
    <p:sldId id="456" r:id="rId21"/>
    <p:sldId id="457" r:id="rId22"/>
    <p:sldId id="468" r:id="rId23"/>
    <p:sldId id="471" r:id="rId24"/>
    <p:sldId id="466" r:id="rId25"/>
    <p:sldId id="470" r:id="rId26"/>
    <p:sldId id="458" r:id="rId27"/>
    <p:sldId id="459" r:id="rId28"/>
    <p:sldId id="460" r:id="rId29"/>
    <p:sldId id="461" r:id="rId30"/>
    <p:sldId id="473" r:id="rId31"/>
    <p:sldId id="463" r:id="rId32"/>
    <p:sldId id="464" r:id="rId33"/>
    <p:sldId id="465" r:id="rId34"/>
    <p:sldId id="360" r:id="rId35"/>
    <p:sldId id="364" r:id="rId36"/>
    <p:sldId id="278" r:id="rId37"/>
  </p:sldIdLst>
  <p:sldSz cx="15122525" cy="10693400"/>
  <p:notesSz cx="6858000" cy="9144000"/>
  <p:defaultTextStyle>
    <a:defPPr>
      <a:defRPr lang="zh-CN"/>
    </a:defPPr>
    <a:lvl1pPr marL="0" lvl="0" indent="0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619125" lvl="1" indent="-16192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1238250" lvl="2" indent="-323850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857375" lvl="3" indent="-48577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2478405" lvl="4" indent="-64960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lvl="5" indent="-64960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lvl="6" indent="-64960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lvl="7" indent="-64960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lvl="8" indent="-649605" algn="l" defTabSz="123825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CC3300"/>
    <a:srgbClr val="996633"/>
    <a:srgbClr val="D88686"/>
    <a:srgbClr val="C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84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770" y="-360"/>
      </p:cViewPr>
      <p:guideLst>
        <p:guide orient="horz" pos="3242"/>
        <p:guide pos="4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38885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38885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单击此处编辑母版文本样式</a:t>
            </a:r>
          </a:p>
          <a:p>
            <a:pPr marL="619125" marR="0" lvl="1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第二级</a:t>
            </a:r>
          </a:p>
          <a:p>
            <a:pPr marL="1238250" marR="0" lvl="2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第三级</a:t>
            </a:r>
          </a:p>
          <a:p>
            <a:pPr marL="1857375" marR="0" lvl="3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第四级</a:t>
            </a:r>
          </a:p>
          <a:p>
            <a:pPr marL="2478405" marR="0" lvl="4" indent="0" algn="l" defTabSz="123825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第五级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38885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98005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2382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619125" algn="l" defTabSz="12382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1238250" algn="l" defTabSz="12382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857375" algn="l" defTabSz="12382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2478405" algn="l" defTabSz="12382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3097530" algn="l" defTabSz="123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717290" algn="l" defTabSz="123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337050" algn="l" defTabSz="123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956175" algn="l" defTabSz="12388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32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1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34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36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3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5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8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9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algn="r" eaLnBrk="1" hangingPunct="1"/>
              <a:t>11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rotWithShape="0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5"/>
          <p:cNvSpPr>
            <a:spLocks noChangeArrowheads="1"/>
          </p:cNvSpPr>
          <p:nvPr/>
        </p:nvSpPr>
        <p:spPr bwMode="auto">
          <a:xfrm>
            <a:off x="12479338" y="3571875"/>
            <a:ext cx="469900" cy="588963"/>
          </a:xfrm>
          <a:prstGeom prst="ellipse">
            <a:avLst/>
          </a:prstGeom>
          <a:solidFill>
            <a:srgbClr val="D78F8D"/>
          </a:solidFill>
          <a:ln>
            <a:noFill/>
          </a:ln>
        </p:spPr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+mn-ea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1512253" y="5594608"/>
            <a:ext cx="10398992" cy="586169"/>
          </a:xfrm>
          <a:noFill/>
        </p:spPr>
        <p:txBody>
          <a:bodyPr/>
          <a:lstStyle>
            <a:lvl1pPr marL="0" indent="0" algn="r">
              <a:buNone/>
              <a:defRPr sz="2400" b="0" baseline="0">
                <a:solidFill>
                  <a:schemeClr val="tx1"/>
                </a:solidFill>
                <a:effectLst/>
                <a:latin typeface="+mn-lt"/>
                <a:ea typeface="+mn-ea"/>
              </a:defRPr>
            </a:lvl1pPr>
            <a:lvl2pPr marL="464820" indent="0" algn="ctr">
              <a:buNone/>
              <a:defRPr sz="2000"/>
            </a:lvl2pPr>
            <a:lvl3pPr marL="929640" indent="0" algn="ctr">
              <a:buNone/>
              <a:defRPr sz="1800"/>
            </a:lvl3pPr>
            <a:lvl4pPr marL="1393825" indent="0" algn="ctr">
              <a:buNone/>
              <a:defRPr sz="1600"/>
            </a:lvl4pPr>
            <a:lvl5pPr marL="1858645" indent="0" algn="ctr">
              <a:buNone/>
              <a:defRPr sz="1600"/>
            </a:lvl5pPr>
            <a:lvl6pPr marL="2323465" indent="0" algn="ctr">
              <a:buNone/>
              <a:defRPr sz="1600"/>
            </a:lvl6pPr>
            <a:lvl7pPr marL="2788285" indent="0" algn="ctr">
              <a:buNone/>
              <a:defRPr sz="1600"/>
            </a:lvl7pPr>
            <a:lvl8pPr marL="3252470" indent="0" algn="ctr">
              <a:buNone/>
              <a:defRPr sz="1600"/>
            </a:lvl8pPr>
            <a:lvl9pPr marL="371729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1512253" y="3366942"/>
            <a:ext cx="10398992" cy="2081494"/>
          </a:xfrm>
        </p:spPr>
        <p:txBody>
          <a:bodyPr anchor="b">
            <a:normAutofit/>
          </a:bodyPr>
          <a:lstStyle>
            <a:lvl1pPr algn="r">
              <a:defRPr sz="5400" b="0" kern="1000" baseline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pPr algn="r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2994172" y="796621"/>
            <a:ext cx="1466745" cy="906216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90377" y="796621"/>
            <a:ext cx="12149768" cy="9062162"/>
          </a:xfrm>
        </p:spPr>
        <p:txBody>
          <a:bodyPr vert="eaVert"/>
          <a:lstStyle>
            <a:lvl1pPr marL="0" indent="0">
              <a:buNone/>
              <a:defRPr sz="3300">
                <a:solidFill>
                  <a:schemeClr val="tx1"/>
                </a:solidFill>
              </a:defRPr>
            </a:lvl1pPr>
            <a:lvl3pPr marL="929640" indent="0">
              <a:buFontTx/>
              <a:buNone/>
              <a:defRPr sz="2700"/>
            </a:lvl3pPr>
            <a:lvl4pPr marL="1393825" indent="0">
              <a:buFontTx/>
              <a:buNone/>
              <a:defRPr sz="2400"/>
            </a:lvl4pPr>
            <a:lvl5pPr marL="1858645" indent="0">
              <a:buFontTx/>
              <a:buNone/>
              <a:defRPr sz="2400"/>
            </a:lvl5pPr>
            <a:lvl6pPr marL="2323465" indent="0">
              <a:buFontTx/>
              <a:buNone/>
              <a:defRPr sz="2400"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61328" y="661774"/>
            <a:ext cx="14399872" cy="9586929"/>
          </a:xfrm>
        </p:spPr>
        <p:txBody>
          <a:bodyPr/>
          <a:lstStyle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rotWithShape="0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Title"/>
          <p:cNvSpPr/>
          <p:nvPr/>
        </p:nvSpPr>
        <p:spPr>
          <a:xfrm>
            <a:off x="3321267" y="4767386"/>
            <a:ext cx="8458111" cy="154681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43" y="connsiteY0-44"/>
              </a:cxn>
              <a:cxn ang="0">
                <a:pos x="connsiteX1-45" y="connsiteY1-46"/>
              </a:cxn>
              <a:cxn ang="0">
                <a:pos x="connsiteX2-47" y="connsiteY2-48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1955" rIns="0" bIns="61955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3322192" y="4867565"/>
            <a:ext cx="8457302" cy="1549280"/>
          </a:xfrm>
        </p:spPr>
        <p:txBody>
          <a:bodyPr lIns="0" tIns="63419" rIns="0" anchor="t">
            <a:normAutofit/>
          </a:bodyPr>
          <a:lstStyle>
            <a:lvl1pPr algn="ctr">
              <a:defRPr sz="43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pPr algn="r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0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3746500" y="3789363"/>
            <a:ext cx="7453313" cy="3460750"/>
          </a:xfrm>
          <a:custGeom>
            <a:avLst/>
            <a:gdLst>
              <a:gd name="connsiteX0" fmla="*/ 0 w 6008914"/>
              <a:gd name="connsiteY0" fmla="*/ 452846 h 2220686"/>
              <a:gd name="connsiteX1" fmla="*/ 252548 w 6008914"/>
              <a:gd name="connsiteY1" fmla="*/ 1793966 h 2220686"/>
              <a:gd name="connsiteX2" fmla="*/ 5320937 w 6008914"/>
              <a:gd name="connsiteY2" fmla="*/ 2220686 h 2220686"/>
              <a:gd name="connsiteX3" fmla="*/ 6008914 w 6008914"/>
              <a:gd name="connsiteY3" fmla="*/ 0 h 2220686"/>
              <a:gd name="connsiteX4" fmla="*/ 0 w 6008914"/>
              <a:gd name="connsiteY4" fmla="*/ 45284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4" h="2220686">
                <a:moveTo>
                  <a:pt x="0" y="452846"/>
                </a:moveTo>
                <a:lnTo>
                  <a:pt x="252548" y="1793966"/>
                </a:lnTo>
                <a:lnTo>
                  <a:pt x="5320937" y="2220686"/>
                </a:lnTo>
                <a:lnTo>
                  <a:pt x="6008914" y="0"/>
                </a:lnTo>
                <a:lnTo>
                  <a:pt x="0" y="4528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1271250" y="3871913"/>
            <a:ext cx="495300" cy="247650"/>
          </a:xfrm>
          <a:custGeom>
            <a:avLst/>
            <a:gdLst>
              <a:gd name="connsiteX0" fmla="*/ 0 w 400050"/>
              <a:gd name="connsiteY0" fmla="*/ 152400 h 158750"/>
              <a:gd name="connsiteX1" fmla="*/ 374650 w 400050"/>
              <a:gd name="connsiteY1" fmla="*/ 0 h 158750"/>
              <a:gd name="connsiteX2" fmla="*/ 400050 w 400050"/>
              <a:gd name="connsiteY2" fmla="*/ 158750 h 158750"/>
              <a:gd name="connsiteX3" fmla="*/ 0 w 400050"/>
              <a:gd name="connsiteY3" fmla="*/ 15240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58750">
                <a:moveTo>
                  <a:pt x="0" y="152400"/>
                </a:moveTo>
                <a:lnTo>
                  <a:pt x="374650" y="0"/>
                </a:lnTo>
                <a:lnTo>
                  <a:pt x="400050" y="15875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任意多边形 8"/>
          <p:cNvSpPr/>
          <p:nvPr/>
        </p:nvSpPr>
        <p:spPr>
          <a:xfrm>
            <a:off x="11114088" y="3019425"/>
            <a:ext cx="455613" cy="534988"/>
          </a:xfrm>
          <a:custGeom>
            <a:avLst/>
            <a:gdLst>
              <a:gd name="connsiteX0" fmla="*/ 0 w 368300"/>
              <a:gd name="connsiteY0" fmla="*/ 342900 h 342900"/>
              <a:gd name="connsiteX1" fmla="*/ 254000 w 368300"/>
              <a:gd name="connsiteY1" fmla="*/ 0 h 342900"/>
              <a:gd name="connsiteX2" fmla="*/ 368300 w 368300"/>
              <a:gd name="connsiteY2" fmla="*/ 139700 h 342900"/>
              <a:gd name="connsiteX3" fmla="*/ 0 w 368300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2900">
                <a:moveTo>
                  <a:pt x="0" y="342900"/>
                </a:moveTo>
                <a:lnTo>
                  <a:pt x="254000" y="0"/>
                </a:lnTo>
                <a:lnTo>
                  <a:pt x="368300" y="139700"/>
                </a:lnTo>
                <a:lnTo>
                  <a:pt x="0" y="342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KSO_BT1"/>
          <p:cNvSpPr>
            <a:spLocks noGrp="1"/>
          </p:cNvSpPr>
          <p:nvPr>
            <p:ph type="title"/>
          </p:nvPr>
        </p:nvSpPr>
        <p:spPr>
          <a:xfrm rot="21480000">
            <a:off x="4248408" y="4453778"/>
            <a:ext cx="6217812" cy="1693692"/>
          </a:xfrm>
        </p:spPr>
        <p:txBody>
          <a:bodyPr>
            <a:normAutofit/>
          </a:bodyPr>
          <a:lstStyle>
            <a:lvl1pPr algn="ctr">
              <a:defRPr sz="810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 rot="300000">
            <a:off x="7144500" y="6331840"/>
            <a:ext cx="3183768" cy="611853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10" name="日期占位符 6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7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pPr algn="r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BT1"/>
          <p:cNvSpPr>
            <a:spLocks noGrp="1"/>
          </p:cNvSpPr>
          <p:nvPr>
            <p:ph type="title"/>
          </p:nvPr>
        </p:nvSpPr>
        <p:spPr>
          <a:xfrm>
            <a:off x="1545733" y="1539657"/>
            <a:ext cx="4877408" cy="1668362"/>
          </a:xfrm>
        </p:spPr>
        <p:txBody>
          <a:bodyPr anchor="b">
            <a:normAutofit/>
          </a:bodyPr>
          <a:lstStyle>
            <a:lvl1pPr>
              <a:defRPr sz="43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7" name="KSO_BC1"/>
          <p:cNvSpPr>
            <a:spLocks noGrp="1" noChangeAspect="1"/>
          </p:cNvSpPr>
          <p:nvPr>
            <p:ph type="pic" idx="1"/>
          </p:nvPr>
        </p:nvSpPr>
        <p:spPr>
          <a:xfrm>
            <a:off x="6751097" y="1539659"/>
            <a:ext cx="7655778" cy="7599245"/>
          </a:xfrm>
        </p:spPr>
        <p:txBody>
          <a:bodyPr vert="horz" lIns="123910" tIns="61955" rIns="123910" bIns="61955" rtlCol="0" anchor="t">
            <a:normAutofit/>
          </a:bodyPr>
          <a:lstStyle>
            <a:lvl1pPr marL="0" indent="0">
              <a:buNone/>
              <a:defRPr sz="3300"/>
            </a:lvl1pPr>
            <a:lvl2pPr marL="464820" indent="0">
              <a:buNone/>
              <a:defRPr sz="2800"/>
            </a:lvl2pPr>
            <a:lvl3pPr marL="929640" indent="0">
              <a:buNone/>
              <a:defRPr sz="2400"/>
            </a:lvl3pPr>
            <a:lvl4pPr marL="1393825" indent="0">
              <a:buNone/>
              <a:defRPr sz="2000"/>
            </a:lvl4pPr>
            <a:lvl5pPr marL="1858645" indent="0">
              <a:buNone/>
              <a:defRPr sz="2000"/>
            </a:lvl5pPr>
            <a:lvl6pPr marL="2323465" indent="0">
              <a:buNone/>
              <a:defRPr sz="2000"/>
            </a:lvl6pPr>
            <a:lvl7pPr marL="2788285" indent="0">
              <a:buNone/>
              <a:defRPr sz="2000"/>
            </a:lvl7pPr>
            <a:lvl8pPr marL="3252470" indent="0">
              <a:buNone/>
              <a:defRPr sz="2000"/>
            </a:lvl8pPr>
            <a:lvl9pPr marL="3717290" indent="0">
              <a:buNone/>
              <a:defRPr sz="2000"/>
            </a:lvl9pPr>
          </a:lstStyle>
          <a:p>
            <a:pPr marL="0" marR="0" lvl="0" indent="0" algn="just" defTabSz="928370" rtl="0" eaLnBrk="0" fontAlgn="base" latinLnBrk="0" hangingPunct="0">
              <a:lnSpc>
                <a:spcPct val="110000"/>
              </a:lnSpc>
              <a:spcBef>
                <a:spcPts val="1625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None/>
              <a:defRPr/>
            </a:pPr>
            <a:r>
              <a:rPr kumimoji="0" lang="zh-CN" altLang="en-US" sz="3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BC2"/>
          <p:cNvSpPr>
            <a:spLocks noGrp="1"/>
          </p:cNvSpPr>
          <p:nvPr>
            <p:ph type="body" sz="half" idx="2"/>
          </p:nvPr>
        </p:nvSpPr>
        <p:spPr>
          <a:xfrm>
            <a:off x="1545733" y="3208020"/>
            <a:ext cx="4877408" cy="5943254"/>
          </a:xfrm>
        </p:spPr>
        <p:txBody>
          <a:bodyPr/>
          <a:lstStyle>
            <a:lvl1pPr marL="0" indent="0">
              <a:buNone/>
              <a:defRPr sz="2700"/>
            </a:lvl1pPr>
            <a:lvl2pPr marL="464820" indent="0">
              <a:buNone/>
              <a:defRPr sz="1400"/>
            </a:lvl2pPr>
            <a:lvl3pPr marL="929640" indent="0">
              <a:buNone/>
              <a:defRPr sz="1200"/>
            </a:lvl3pPr>
            <a:lvl4pPr marL="1393825" indent="0">
              <a:buNone/>
              <a:defRPr sz="1000"/>
            </a:lvl4pPr>
            <a:lvl5pPr marL="1858645" indent="0">
              <a:buNone/>
              <a:defRPr sz="1000"/>
            </a:lvl5pPr>
            <a:lvl6pPr marL="2323465" indent="0">
              <a:buNone/>
              <a:defRPr sz="1000"/>
            </a:lvl6pPr>
            <a:lvl7pPr marL="2788285" indent="0">
              <a:buNone/>
              <a:defRPr sz="1000"/>
            </a:lvl7pPr>
            <a:lvl8pPr marL="3252470" indent="0">
              <a:buNone/>
              <a:defRPr sz="1000"/>
            </a:lvl8pPr>
            <a:lvl9pPr marL="371729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61328" y="661774"/>
            <a:ext cx="14399872" cy="9586929"/>
          </a:xfrm>
        </p:spPr>
        <p:txBody>
          <a:bodyPr/>
          <a:lstStyle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771877" y="333556"/>
            <a:ext cx="13587523" cy="1241188"/>
          </a:xfrm>
        </p:spPr>
        <p:txBody>
          <a:bodyPr>
            <a:normAutofit/>
          </a:bodyPr>
          <a:lstStyle>
            <a:lvl1pPr>
              <a:defRPr sz="43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771876" y="1767382"/>
            <a:ext cx="13587523" cy="7952445"/>
          </a:xfrm>
        </p:spPr>
        <p:txBody>
          <a:bodyPr/>
          <a:lstStyle>
            <a:lvl1pPr>
              <a:spcBef>
                <a:spcPts val="405"/>
              </a:spcBef>
              <a:spcAft>
                <a:spcPts val="405"/>
              </a:spcAft>
              <a:defRPr sz="3300"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spcBef>
                <a:spcPts val="405"/>
              </a:spcBef>
              <a:spcAft>
                <a:spcPts val="405"/>
              </a:spcAft>
              <a:defRPr/>
            </a:lvl3pPr>
            <a:lvl4pPr>
              <a:spcBef>
                <a:spcPts val="405"/>
              </a:spcBef>
              <a:spcAft>
                <a:spcPts val="405"/>
              </a:spcAft>
              <a:defRPr/>
            </a:lvl4pPr>
            <a:lvl5pPr>
              <a:spcBef>
                <a:spcPts val="405"/>
              </a:spcBef>
              <a:spcAft>
                <a:spcPts val="405"/>
              </a:spcAft>
              <a:defRPr/>
            </a:lvl5pPr>
            <a:lvl6pPr>
              <a:spcBef>
                <a:spcPts val="405"/>
              </a:spcBef>
              <a:spcAft>
                <a:spcPts val="405"/>
              </a:spcAft>
              <a:defRPr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Title"/>
          <p:cNvSpPr/>
          <p:nvPr/>
        </p:nvSpPr>
        <p:spPr>
          <a:xfrm>
            <a:off x="3321267" y="4767386"/>
            <a:ext cx="8458111" cy="154681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0 h 0"/>
              <a:gd name="connsiteX1-45" fmla="*/ 2520280 w 2520280"/>
              <a:gd name="connsiteY1-46" fmla="*/ 0 h 0"/>
              <a:gd name="connsiteX2-47" fmla="*/ 0 w 2520280"/>
              <a:gd name="connsiteY2-48" fmla="*/ 0 h 0"/>
            </a:gdLst>
            <a:ahLst/>
            <a:cxnLst>
              <a:cxn ang="0">
                <a:pos x="connsiteX0-43" y="connsiteY0-44"/>
              </a:cxn>
              <a:cxn ang="0">
                <a:pos x="connsiteX1-45" y="connsiteY1-46"/>
              </a:cxn>
              <a:cxn ang="0">
                <a:pos x="connsiteX2-47" y="connsiteY2-48"/>
              </a:cxn>
            </a:cxnLst>
            <a:rect l="l" t="t" r="r" b="b"/>
            <a:pathLst>
              <a:path w="2520280"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1955" rIns="0" bIns="61955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3322192" y="4867565"/>
            <a:ext cx="8457302" cy="1549280"/>
          </a:xfrm>
        </p:spPr>
        <p:txBody>
          <a:bodyPr lIns="0" tIns="63419" rIns="0" anchor="t">
            <a:normAutofit/>
          </a:bodyPr>
          <a:lstStyle>
            <a:lvl1pPr algn="ctr">
              <a:defRPr sz="43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pPr algn="r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771877" y="333556"/>
            <a:ext cx="13587523" cy="1241188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771876" y="1940659"/>
            <a:ext cx="6301052" cy="7690833"/>
          </a:xfrm>
        </p:spPr>
        <p:txBody>
          <a:bodyPr/>
          <a:lstStyle>
            <a:lvl1pPr>
              <a:spcBef>
                <a:spcPts val="405"/>
              </a:spcBef>
              <a:spcAft>
                <a:spcPts val="405"/>
              </a:spcAft>
              <a:defRPr sz="3300"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spcBef>
                <a:spcPts val="405"/>
              </a:spcBef>
              <a:spcAft>
                <a:spcPts val="405"/>
              </a:spcAft>
              <a:defRPr/>
            </a:lvl3pPr>
            <a:lvl4pPr>
              <a:spcBef>
                <a:spcPts val="405"/>
              </a:spcBef>
              <a:spcAft>
                <a:spcPts val="405"/>
              </a:spcAft>
              <a:defRPr/>
            </a:lvl4pPr>
            <a:lvl5pPr>
              <a:spcBef>
                <a:spcPts val="405"/>
              </a:spcBef>
              <a:spcAft>
                <a:spcPts val="405"/>
              </a:spcAft>
              <a:defRPr/>
            </a:lvl5pPr>
            <a:lvl6pPr>
              <a:spcBef>
                <a:spcPts val="405"/>
              </a:spcBef>
              <a:spcAft>
                <a:spcPts val="405"/>
              </a:spcAft>
              <a:defRPr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8040838" y="1940659"/>
            <a:ext cx="6318561" cy="7690833"/>
          </a:xfrm>
        </p:spPr>
        <p:txBody>
          <a:bodyPr/>
          <a:lstStyle>
            <a:lvl1pPr>
              <a:spcBef>
                <a:spcPts val="405"/>
              </a:spcBef>
              <a:spcAft>
                <a:spcPts val="405"/>
              </a:spcAft>
              <a:defRPr sz="3300"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spcBef>
                <a:spcPts val="405"/>
              </a:spcBef>
              <a:spcAft>
                <a:spcPts val="405"/>
              </a:spcAft>
              <a:defRPr/>
            </a:lvl3pPr>
            <a:lvl4pPr>
              <a:spcBef>
                <a:spcPts val="405"/>
              </a:spcBef>
              <a:spcAft>
                <a:spcPts val="405"/>
              </a:spcAft>
              <a:defRPr/>
            </a:lvl4pPr>
            <a:lvl5pPr>
              <a:spcBef>
                <a:spcPts val="405"/>
              </a:spcBef>
              <a:spcAft>
                <a:spcPts val="405"/>
              </a:spcAft>
              <a:defRPr/>
            </a:lvl5pPr>
            <a:lvl6pPr>
              <a:spcBef>
                <a:spcPts val="405"/>
              </a:spcBef>
              <a:spcAft>
                <a:spcPts val="405"/>
              </a:spcAft>
              <a:defRPr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59893" y="464895"/>
            <a:ext cx="13043174" cy="111802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894" y="2146105"/>
            <a:ext cx="6397536" cy="1284692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464820" indent="0">
              <a:buNone/>
              <a:defRPr sz="2000" b="1"/>
            </a:lvl2pPr>
            <a:lvl3pPr marL="929640" indent="0">
              <a:buNone/>
              <a:defRPr sz="1800" b="1"/>
            </a:lvl3pPr>
            <a:lvl4pPr marL="1393825" indent="0">
              <a:buNone/>
              <a:defRPr sz="1600" b="1"/>
            </a:lvl4pPr>
            <a:lvl5pPr marL="1858645" indent="0">
              <a:buNone/>
              <a:defRPr sz="1600" b="1"/>
            </a:lvl5pPr>
            <a:lvl6pPr marL="2323465" indent="0">
              <a:buNone/>
              <a:defRPr sz="1600" b="1"/>
            </a:lvl6pPr>
            <a:lvl7pPr marL="2788285" indent="0">
              <a:buNone/>
              <a:defRPr sz="1600" b="1"/>
            </a:lvl7pPr>
            <a:lvl8pPr marL="3252470" indent="0">
              <a:buNone/>
              <a:defRPr sz="1600" b="1"/>
            </a:lvl8pPr>
            <a:lvl9pPr marL="371729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59894" y="3430797"/>
            <a:ext cx="6397536" cy="5964118"/>
          </a:xfr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4026" y="2146105"/>
            <a:ext cx="6429043" cy="1284692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464820" indent="0">
              <a:buNone/>
              <a:defRPr sz="2000" b="1"/>
            </a:lvl2pPr>
            <a:lvl3pPr marL="929640" indent="0">
              <a:buNone/>
              <a:defRPr sz="1800" b="1"/>
            </a:lvl3pPr>
            <a:lvl4pPr marL="1393825" indent="0">
              <a:buNone/>
              <a:defRPr sz="1600" b="1"/>
            </a:lvl4pPr>
            <a:lvl5pPr marL="1858645" indent="0">
              <a:buNone/>
              <a:defRPr sz="1600" b="1"/>
            </a:lvl5pPr>
            <a:lvl6pPr marL="2323465" indent="0">
              <a:buNone/>
              <a:defRPr sz="1600" b="1"/>
            </a:lvl6pPr>
            <a:lvl7pPr marL="2788285" indent="0">
              <a:buNone/>
              <a:defRPr sz="1600" b="1"/>
            </a:lvl7pPr>
            <a:lvl8pPr marL="3252470" indent="0">
              <a:buNone/>
              <a:defRPr sz="1600" b="1"/>
            </a:lvl8pPr>
            <a:lvl9pPr marL="371729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7674026" y="3430797"/>
            <a:ext cx="6429043" cy="5964118"/>
          </a:xfrm>
        </p:spPr>
        <p:txBody>
          <a:bodyPr/>
          <a:lstStyle>
            <a:lvl1pPr>
              <a:defRPr sz="33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0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3746500" y="3789363"/>
            <a:ext cx="7453313" cy="3460750"/>
          </a:xfrm>
          <a:custGeom>
            <a:avLst/>
            <a:gdLst>
              <a:gd name="connsiteX0" fmla="*/ 0 w 6008914"/>
              <a:gd name="connsiteY0" fmla="*/ 452846 h 2220686"/>
              <a:gd name="connsiteX1" fmla="*/ 252548 w 6008914"/>
              <a:gd name="connsiteY1" fmla="*/ 1793966 h 2220686"/>
              <a:gd name="connsiteX2" fmla="*/ 5320937 w 6008914"/>
              <a:gd name="connsiteY2" fmla="*/ 2220686 h 2220686"/>
              <a:gd name="connsiteX3" fmla="*/ 6008914 w 6008914"/>
              <a:gd name="connsiteY3" fmla="*/ 0 h 2220686"/>
              <a:gd name="connsiteX4" fmla="*/ 0 w 6008914"/>
              <a:gd name="connsiteY4" fmla="*/ 452846 h 22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08914" h="2220686">
                <a:moveTo>
                  <a:pt x="0" y="452846"/>
                </a:moveTo>
                <a:lnTo>
                  <a:pt x="252548" y="1793966"/>
                </a:lnTo>
                <a:lnTo>
                  <a:pt x="5320937" y="2220686"/>
                </a:lnTo>
                <a:lnTo>
                  <a:pt x="6008914" y="0"/>
                </a:lnTo>
                <a:lnTo>
                  <a:pt x="0" y="4528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11271250" y="3871913"/>
            <a:ext cx="495300" cy="247650"/>
          </a:xfrm>
          <a:custGeom>
            <a:avLst/>
            <a:gdLst>
              <a:gd name="connsiteX0" fmla="*/ 0 w 400050"/>
              <a:gd name="connsiteY0" fmla="*/ 152400 h 158750"/>
              <a:gd name="connsiteX1" fmla="*/ 374650 w 400050"/>
              <a:gd name="connsiteY1" fmla="*/ 0 h 158750"/>
              <a:gd name="connsiteX2" fmla="*/ 400050 w 400050"/>
              <a:gd name="connsiteY2" fmla="*/ 158750 h 158750"/>
              <a:gd name="connsiteX3" fmla="*/ 0 w 400050"/>
              <a:gd name="connsiteY3" fmla="*/ 15240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158750">
                <a:moveTo>
                  <a:pt x="0" y="152400"/>
                </a:moveTo>
                <a:lnTo>
                  <a:pt x="374650" y="0"/>
                </a:lnTo>
                <a:lnTo>
                  <a:pt x="400050" y="15875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任意多边形 8"/>
          <p:cNvSpPr/>
          <p:nvPr/>
        </p:nvSpPr>
        <p:spPr>
          <a:xfrm>
            <a:off x="11114088" y="3019425"/>
            <a:ext cx="455613" cy="534988"/>
          </a:xfrm>
          <a:custGeom>
            <a:avLst/>
            <a:gdLst>
              <a:gd name="connsiteX0" fmla="*/ 0 w 368300"/>
              <a:gd name="connsiteY0" fmla="*/ 342900 h 342900"/>
              <a:gd name="connsiteX1" fmla="*/ 254000 w 368300"/>
              <a:gd name="connsiteY1" fmla="*/ 0 h 342900"/>
              <a:gd name="connsiteX2" fmla="*/ 368300 w 368300"/>
              <a:gd name="connsiteY2" fmla="*/ 139700 h 342900"/>
              <a:gd name="connsiteX3" fmla="*/ 0 w 368300"/>
              <a:gd name="connsiteY3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342900">
                <a:moveTo>
                  <a:pt x="0" y="342900"/>
                </a:moveTo>
                <a:lnTo>
                  <a:pt x="254000" y="0"/>
                </a:lnTo>
                <a:lnTo>
                  <a:pt x="368300" y="139700"/>
                </a:lnTo>
                <a:lnTo>
                  <a:pt x="0" y="342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910" tIns="61955" rIns="123910" bIns="61955" anchor="ctr"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KSO_BT1"/>
          <p:cNvSpPr>
            <a:spLocks noGrp="1"/>
          </p:cNvSpPr>
          <p:nvPr>
            <p:ph type="title"/>
          </p:nvPr>
        </p:nvSpPr>
        <p:spPr>
          <a:xfrm rot="21480000">
            <a:off x="4248408" y="4453778"/>
            <a:ext cx="6217812" cy="1693692"/>
          </a:xfrm>
        </p:spPr>
        <p:txBody>
          <a:bodyPr>
            <a:normAutofit/>
          </a:bodyPr>
          <a:lstStyle>
            <a:lvl1pPr algn="ctr">
              <a:defRPr sz="810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 rot="300000">
            <a:off x="7144500" y="6331840"/>
            <a:ext cx="3183768" cy="611853"/>
          </a:xfr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10" name="日期占位符 6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7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>
              <a:defRPr/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pPr algn="r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BT1"/>
          <p:cNvSpPr>
            <a:spLocks noGrp="1"/>
          </p:cNvSpPr>
          <p:nvPr>
            <p:ph type="title"/>
          </p:nvPr>
        </p:nvSpPr>
        <p:spPr>
          <a:xfrm>
            <a:off x="1545733" y="1539657"/>
            <a:ext cx="4877408" cy="1668362"/>
          </a:xfrm>
        </p:spPr>
        <p:txBody>
          <a:bodyPr anchor="b">
            <a:normAutofit/>
          </a:bodyPr>
          <a:lstStyle>
            <a:lvl1pPr>
              <a:defRPr sz="4300"/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7" name="KSO_BC1"/>
          <p:cNvSpPr>
            <a:spLocks noGrp="1" noChangeAspect="1"/>
          </p:cNvSpPr>
          <p:nvPr>
            <p:ph type="pic" idx="1"/>
          </p:nvPr>
        </p:nvSpPr>
        <p:spPr>
          <a:xfrm>
            <a:off x="6751097" y="1539659"/>
            <a:ext cx="7655778" cy="7599245"/>
          </a:xfrm>
        </p:spPr>
        <p:txBody>
          <a:bodyPr vert="horz" lIns="123910" tIns="61955" rIns="123910" bIns="61955" rtlCol="0" anchor="t">
            <a:normAutofit/>
          </a:bodyPr>
          <a:lstStyle>
            <a:lvl1pPr marL="0" indent="0">
              <a:buNone/>
              <a:defRPr sz="3300"/>
            </a:lvl1pPr>
            <a:lvl2pPr marL="464820" indent="0">
              <a:buNone/>
              <a:defRPr sz="2800"/>
            </a:lvl2pPr>
            <a:lvl3pPr marL="929640" indent="0">
              <a:buNone/>
              <a:defRPr sz="2400"/>
            </a:lvl3pPr>
            <a:lvl4pPr marL="1393825" indent="0">
              <a:buNone/>
              <a:defRPr sz="2000"/>
            </a:lvl4pPr>
            <a:lvl5pPr marL="1858645" indent="0">
              <a:buNone/>
              <a:defRPr sz="2000"/>
            </a:lvl5pPr>
            <a:lvl6pPr marL="2323465" indent="0">
              <a:buNone/>
              <a:defRPr sz="2000"/>
            </a:lvl6pPr>
            <a:lvl7pPr marL="2788285" indent="0">
              <a:buNone/>
              <a:defRPr sz="2000"/>
            </a:lvl7pPr>
            <a:lvl8pPr marL="3252470" indent="0">
              <a:buNone/>
              <a:defRPr sz="2000"/>
            </a:lvl8pPr>
            <a:lvl9pPr marL="3717290" indent="0">
              <a:buNone/>
              <a:defRPr sz="2000"/>
            </a:lvl9pPr>
          </a:lstStyle>
          <a:p>
            <a:pPr marL="0" marR="0" lvl="0" indent="0" algn="just" defTabSz="928370" rtl="0" eaLnBrk="0" fontAlgn="base" latinLnBrk="0" hangingPunct="0">
              <a:lnSpc>
                <a:spcPct val="110000"/>
              </a:lnSpc>
              <a:spcBef>
                <a:spcPts val="1625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None/>
              <a:defRPr/>
            </a:pPr>
            <a:r>
              <a:rPr kumimoji="0" lang="zh-CN" altLang="en-US" sz="33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KSO_BC2"/>
          <p:cNvSpPr>
            <a:spLocks noGrp="1"/>
          </p:cNvSpPr>
          <p:nvPr>
            <p:ph type="body" sz="half" idx="2"/>
          </p:nvPr>
        </p:nvSpPr>
        <p:spPr>
          <a:xfrm>
            <a:off x="1545733" y="3208020"/>
            <a:ext cx="4877408" cy="5943254"/>
          </a:xfrm>
        </p:spPr>
        <p:txBody>
          <a:bodyPr/>
          <a:lstStyle>
            <a:lvl1pPr marL="0" indent="0">
              <a:buNone/>
              <a:defRPr sz="2700"/>
            </a:lvl1pPr>
            <a:lvl2pPr marL="464820" indent="0">
              <a:buNone/>
              <a:defRPr sz="1400"/>
            </a:lvl2pPr>
            <a:lvl3pPr marL="929640" indent="0">
              <a:buNone/>
              <a:defRPr sz="1200"/>
            </a:lvl3pPr>
            <a:lvl4pPr marL="1393825" indent="0">
              <a:buNone/>
              <a:defRPr sz="1000"/>
            </a:lvl4pPr>
            <a:lvl5pPr marL="1858645" indent="0">
              <a:buNone/>
              <a:defRPr sz="1000"/>
            </a:lvl5pPr>
            <a:lvl6pPr marL="2323465" indent="0">
              <a:buNone/>
              <a:defRPr sz="1000"/>
            </a:lvl6pPr>
            <a:lvl7pPr marL="2788285" indent="0">
              <a:buNone/>
              <a:defRPr sz="1000"/>
            </a:lvl7pPr>
            <a:lvl8pPr marL="3252470" indent="0">
              <a:buNone/>
              <a:defRPr sz="1000"/>
            </a:lvl8pPr>
            <a:lvl9pPr marL="371729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1039813" y="9910763"/>
            <a:ext cx="3402013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 algn="l" defTabSz="1238885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5008563" y="9910763"/>
            <a:ext cx="5105400" cy="569913"/>
          </a:xfrm>
          <a:prstGeom prst="rect">
            <a:avLst/>
          </a:prstGeom>
        </p:spPr>
        <p:txBody>
          <a:bodyPr vert="horz" lIns="123910" tIns="61955" rIns="123910" bIns="61955" rtlCol="0" anchor="ctr"/>
          <a:lstStyle>
            <a:lvl1pPr algn="ctr" defTabSz="1238885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10680700" y="9910763"/>
            <a:ext cx="3402013" cy="569913"/>
          </a:xfrm>
          <a:prstGeom prst="rect">
            <a:avLst/>
          </a:prstGeom>
        </p:spPr>
        <p:txBody>
          <a:bodyPr vert="horz" wrap="square" lIns="123910" tIns="61955" rIns="123910" bIns="61955" numCol="1" anchor="ctr" anchorCtr="0" compatLnSpc="1"/>
          <a:lstStyle>
            <a:lvl1pPr algn="r">
              <a:defRPr sz="1200">
                <a:solidFill>
                  <a:srgbClr val="969696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pPr lvl="0" eaLnBrk="1" hangingPunct="1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914400" y="1766888"/>
            <a:ext cx="13587413" cy="7953375"/>
          </a:xfrm>
          <a:prstGeom prst="rect">
            <a:avLst/>
          </a:prstGeom>
        </p:spPr>
        <p:txBody>
          <a:bodyPr vert="horz" lIns="123910" tIns="61955" rIns="123910" bIns="61955" rtlCol="0">
            <a:normAutofit/>
          </a:bodyPr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2"/>
            <a:r>
              <a:rPr lang="zh-CN" altLang="en-US" noProof="1" smtClean="0"/>
              <a:t>第二级</a:t>
            </a:r>
          </a:p>
          <a:p>
            <a:pPr lvl="3"/>
            <a:r>
              <a:rPr lang="zh-CN" altLang="en-US" noProof="1" smtClean="0"/>
              <a:t>第三级</a:t>
            </a:r>
          </a:p>
          <a:p>
            <a:pPr lvl="4"/>
            <a:r>
              <a:rPr lang="zh-CN" altLang="en-US" noProof="1" smtClean="0"/>
              <a:t>第四级</a:t>
            </a:r>
          </a:p>
          <a:p>
            <a:pPr lvl="5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030" name="KSO_BT1"/>
          <p:cNvSpPr>
            <a:spLocks noGrp="1"/>
          </p:cNvSpPr>
          <p:nvPr>
            <p:ph type="title"/>
          </p:nvPr>
        </p:nvSpPr>
        <p:spPr>
          <a:xfrm>
            <a:off x="914400" y="333375"/>
            <a:ext cx="13587413" cy="1241425"/>
          </a:xfrm>
          <a:prstGeom prst="rect">
            <a:avLst/>
          </a:prstGeom>
          <a:noFill/>
          <a:ln w="9525">
            <a:noFill/>
          </a:ln>
        </p:spPr>
        <p:txBody>
          <a:bodyPr lIns="123910" tIns="61955" rIns="123910" bIns="61955"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defTabSz="92837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92837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defTabSz="92837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defTabSz="92837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defTabSz="92837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l" defTabSz="928370" rtl="0" fontAlgn="base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defTabSz="928370" rtl="0" fontAlgn="base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defTabSz="928370" rtl="0" fontAlgn="base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defTabSz="928370" rtl="0" fontAlgn="base">
        <a:lnSpc>
          <a:spcPct val="90000"/>
        </a:lnSpc>
        <a:spcBef>
          <a:spcPct val="0"/>
        </a:spcBef>
        <a:spcAft>
          <a:spcPct val="0"/>
        </a:spcAft>
        <a:defRPr sz="4300" b="1">
          <a:solidFill>
            <a:schemeClr val="accent1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488950" indent="-488950" algn="just" defTabSz="928370" rtl="0" eaLnBrk="0" fontAlgn="base" hangingPunct="0">
        <a:lnSpc>
          <a:spcPct val="110000"/>
        </a:lnSpc>
        <a:spcBef>
          <a:spcPts val="1625"/>
        </a:spcBef>
        <a:spcAft>
          <a:spcPct val="0"/>
        </a:spcAft>
        <a:buClr>
          <a:schemeClr val="accent1"/>
        </a:buClr>
        <a:buSzPct val="50000"/>
        <a:buFont typeface="Wingdings 2" pitchFamily="18" charset="2"/>
        <a:buChar char=""/>
        <a:defRPr lang="zh-CN" altLang="en-US" sz="33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88950" indent="-488950" algn="just" defTabSz="928370" rtl="0" eaLnBrk="0" fontAlgn="base" hangingPunct="0">
        <a:lnSpc>
          <a:spcPct val="120000"/>
        </a:lnSpc>
        <a:spcBef>
          <a:spcPct val="0"/>
        </a:spcBef>
        <a:spcAft>
          <a:spcPts val="1625"/>
        </a:spcAft>
        <a:buClr>
          <a:srgbClr val="D0AFB4"/>
        </a:buClr>
        <a:buFont typeface="幼圆" pitchFamily="49" charset="-122"/>
        <a:buChar char=" 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160780" indent="-231775" algn="l" defTabSz="928370" rtl="0" eaLnBrk="0" fontAlgn="base" hangingPunct="0">
        <a:lnSpc>
          <a:spcPct val="90000"/>
        </a:lnSpc>
        <a:spcBef>
          <a:spcPts val="515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625600" indent="-231775" algn="l" defTabSz="928370" rtl="0" eaLnBrk="0" fontAlgn="base" hangingPunct="0">
        <a:lnSpc>
          <a:spcPct val="90000"/>
        </a:lnSpc>
        <a:spcBef>
          <a:spcPts val="515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91055" indent="-231775" algn="l" defTabSz="928370" rtl="0" eaLnBrk="0" fontAlgn="base" hangingPunct="0">
        <a:lnSpc>
          <a:spcPct val="90000"/>
        </a:lnSpc>
        <a:spcBef>
          <a:spcPts val="515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55875" indent="-232410" algn="l" defTabSz="92900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020060" indent="-232410" algn="l" defTabSz="92900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indent="-232410" algn="l" defTabSz="92900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949700" indent="-232410" algn="l" defTabSz="92900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4820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9640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3825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58645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23465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88285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52470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17290" algn="l" defTabSz="9290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28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6.jpeg"/><Relationship Id="rId9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副标题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35425" y="5159375"/>
            <a:ext cx="5094288" cy="585788"/>
          </a:xfrm>
        </p:spPr>
        <p:txBody>
          <a:bodyPr vert="horz" wrap="square" lIns="123910" tIns="61955" rIns="123910" bIns="61955" numCol="1" rtlCol="0" anchor="t" anchorCtr="0" compatLnSpc="1">
            <a:normAutofit fontScale="92500"/>
          </a:bodyPr>
          <a:lstStyle/>
          <a:p>
            <a:pPr marL="0" marR="0" lvl="0" indent="0" algn="l" defTabSz="928370" rtl="0" eaLnBrk="1" fontAlgn="base" latinLnBrk="0" hangingPunct="1">
              <a:lnSpc>
                <a:spcPct val="110000"/>
              </a:lnSpc>
              <a:spcBef>
                <a:spcPts val="1625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 2" pitchFamily="18" charset="2"/>
              <a:buNone/>
              <a:defRPr/>
            </a:pPr>
            <a:r>
              <a:rPr kumimoji="0" lang="zh-CN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吉福社区党群服务中心初步设计方案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7113" y="3621088"/>
            <a:ext cx="9652000" cy="1360488"/>
          </a:xfrm>
        </p:spPr>
        <p:txBody>
          <a:bodyPr vert="horz" wrap="square" lIns="123910" tIns="61955" rIns="123910" bIns="61955" numCol="1" rtlCol="0" anchor="b" anchorCtr="0" compatLnSpc="1">
            <a:normAutofit/>
          </a:bodyPr>
          <a:lstStyle/>
          <a:p>
            <a:pPr marL="0" marR="0" lvl="0" indent="0" algn="ctr" defTabSz="929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0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吉祥    幸福    和睦家</a:t>
            </a:r>
            <a:endParaRPr kumimoji="0" lang="zh-CN" altLang="en-US" sz="7200" b="1" i="0" u="none" strike="noStrike" kern="10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72" name="文本框 3"/>
          <p:cNvSpPr txBox="1"/>
          <p:nvPr/>
        </p:nvSpPr>
        <p:spPr>
          <a:xfrm>
            <a:off x="10694988" y="9402763"/>
            <a:ext cx="3194050" cy="504825"/>
          </a:xfrm>
          <a:prstGeom prst="rect">
            <a:avLst/>
          </a:prstGeom>
          <a:noFill/>
          <a:ln w="9525">
            <a:noFill/>
          </a:ln>
        </p:spPr>
        <p:txBody>
          <a:bodyPr wrap="none" lIns="123910" tIns="61955" rIns="123910" bIns="6195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900" b="1" dirty="0">
                <a:solidFill>
                  <a:srgbClr val="D88686"/>
                </a:solidFill>
                <a:latin typeface="楷体_GB2312" pitchFamily="49" charset="-122"/>
                <a:ea typeface="楷体_GB2312" pitchFamily="49" charset="-122"/>
              </a:rPr>
              <a:t>成都锦见文化传播有限公司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1166450" y="2417038"/>
            <a:ext cx="3922713" cy="4284663"/>
          </a:xfrm>
          <a:custGeom>
            <a:avLst/>
            <a:gdLst>
              <a:gd name="connsiteX0" fmla="*/ 0 w 834659"/>
              <a:gd name="connsiteY0" fmla="*/ 68842 h 688419"/>
              <a:gd name="connsiteX1" fmla="*/ 68842 w 834659"/>
              <a:gd name="connsiteY1" fmla="*/ 0 h 688419"/>
              <a:gd name="connsiteX2" fmla="*/ 765817 w 834659"/>
              <a:gd name="connsiteY2" fmla="*/ 0 h 688419"/>
              <a:gd name="connsiteX3" fmla="*/ 834659 w 834659"/>
              <a:gd name="connsiteY3" fmla="*/ 68842 h 688419"/>
              <a:gd name="connsiteX4" fmla="*/ 834659 w 834659"/>
              <a:gd name="connsiteY4" fmla="*/ 619577 h 688419"/>
              <a:gd name="connsiteX5" fmla="*/ 765817 w 834659"/>
              <a:gd name="connsiteY5" fmla="*/ 688419 h 688419"/>
              <a:gd name="connsiteX6" fmla="*/ 68842 w 834659"/>
              <a:gd name="connsiteY6" fmla="*/ 688419 h 688419"/>
              <a:gd name="connsiteX7" fmla="*/ 0 w 834659"/>
              <a:gd name="connsiteY7" fmla="*/ 619577 h 688419"/>
              <a:gd name="connsiteX8" fmla="*/ 0 w 834659"/>
              <a:gd name="connsiteY8" fmla="*/ 68842 h 6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4659" h="688419">
                <a:moveTo>
                  <a:pt x="0" y="68842"/>
                </a:moveTo>
                <a:cubicBezTo>
                  <a:pt x="0" y="30822"/>
                  <a:pt x="30822" y="0"/>
                  <a:pt x="68842" y="0"/>
                </a:cubicBezTo>
                <a:lnTo>
                  <a:pt x="765817" y="0"/>
                </a:lnTo>
                <a:cubicBezTo>
                  <a:pt x="803837" y="0"/>
                  <a:pt x="834659" y="30822"/>
                  <a:pt x="834659" y="68842"/>
                </a:cubicBezTo>
                <a:lnTo>
                  <a:pt x="834659" y="619577"/>
                </a:lnTo>
                <a:cubicBezTo>
                  <a:pt x="834659" y="657597"/>
                  <a:pt x="803837" y="688419"/>
                  <a:pt x="765817" y="688419"/>
                </a:cubicBezTo>
                <a:lnTo>
                  <a:pt x="68842" y="688419"/>
                </a:lnTo>
                <a:cubicBezTo>
                  <a:pt x="30822" y="688419"/>
                  <a:pt x="0" y="657597"/>
                  <a:pt x="0" y="619577"/>
                </a:cubicBezTo>
                <a:lnTo>
                  <a:pt x="0" y="6884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lIns="97567" tIns="0" rIns="97567" bIns="243918" anchor="ctr">
            <a:normAutofit/>
          </a:bodyPr>
          <a:lstStyle/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福：谋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福址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“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五福临门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23" name="Picture 3" descr="C:\Documents and Settings\Administrator\桌面\吉福社区参考图片\福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50" y="3487013"/>
            <a:ext cx="2990850" cy="2974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10591801" y="456293"/>
            <a:ext cx="3829050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788941" y="318185"/>
            <a:ext cx="387955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幼圆" pitchFamily="49" charset="-122"/>
              </a:rPr>
              <a:t>关键词：福</a:t>
            </a:r>
            <a:endParaRPr lang="zh-CN" altLang="en-US" sz="3200" b="1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573251" y="444319"/>
            <a:ext cx="549274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pic>
        <p:nvPicPr>
          <p:cNvPr id="5121" name="Picture 1" descr="C:\Documents and Settings\Administrator\桌面\160427175246966779pxags.png"/>
          <p:cNvPicPr>
            <a:picLocks noChangeAspect="1" noChangeArrowheads="1"/>
          </p:cNvPicPr>
          <p:nvPr/>
        </p:nvPicPr>
        <p:blipFill>
          <a:blip r:embed="rId5"/>
          <a:srcRect l="12847" r="9983"/>
          <a:stretch>
            <a:fillRect/>
          </a:stretch>
        </p:blipFill>
        <p:spPr bwMode="auto">
          <a:xfrm>
            <a:off x="5551713" y="2129245"/>
            <a:ext cx="3597225" cy="2586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2" name="Picture 2" descr="C:\Documents and Settings\Administrator\桌面\QQ图片2018040715593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7537" y="4987471"/>
            <a:ext cx="8600349" cy="238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ectangle 3"/>
          <p:cNvSpPr/>
          <p:nvPr/>
        </p:nvSpPr>
        <p:spPr>
          <a:xfrm>
            <a:off x="9337027" y="2784630"/>
            <a:ext cx="5384809" cy="861774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indent="314325" algn="just">
              <a:lnSpc>
                <a:spcPts val="2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</a:rPr>
              <a:t>参考创意</a:t>
            </a:r>
            <a:r>
              <a:rPr lang="zh-CN" altLang="en-US" sz="1600" dirty="0" smtClean="0">
                <a:solidFill>
                  <a:srgbClr val="C00000"/>
                </a:solidFill>
                <a:latin typeface="Arial" panose="020B0604020202020204" pitchFamily="34" charset="0"/>
              </a:rPr>
              <a:t>：</a:t>
            </a:r>
            <a:r>
              <a:rPr lang="zh-CN" altLang="en-US" sz="1600" dirty="0" smtClean="0"/>
              <a:t>福，祐也。</a:t>
            </a:r>
            <a:r>
              <a:rPr lang="en-US" altLang="zh-CN" sz="1600" dirty="0" smtClean="0"/>
              <a:t>——《</a:t>
            </a:r>
            <a:r>
              <a:rPr lang="zh-CN" altLang="en-US" sz="1600" dirty="0" smtClean="0"/>
              <a:t>说文</a:t>
            </a:r>
            <a:r>
              <a:rPr lang="en-US" altLang="zh-CN" sz="1600" dirty="0" smtClean="0"/>
              <a:t>》</a:t>
            </a:r>
            <a:r>
              <a:rPr lang="zh-CN" altLang="en-US" sz="1600" dirty="0" smtClean="0"/>
              <a:t>。</a:t>
            </a:r>
          </a:p>
          <a:p>
            <a:pPr indent="314325" algn="just">
              <a:lnSpc>
                <a:spcPts val="2000"/>
              </a:lnSpc>
            </a:pPr>
            <a:r>
              <a:rPr lang="zh-CN" altLang="en-US" sz="1600" dirty="0" smtClean="0"/>
              <a:t>                  安利之谓福。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贾谊</a:t>
            </a:r>
            <a:r>
              <a:rPr lang="en-US" altLang="zh-CN" sz="1600" dirty="0" smtClean="0"/>
              <a:t>《</a:t>
            </a:r>
            <a:r>
              <a:rPr lang="zh-CN" altLang="en-US" sz="1600" dirty="0" smtClean="0"/>
              <a:t>道德说</a:t>
            </a:r>
            <a:r>
              <a:rPr lang="en-US" altLang="zh-CN" sz="1600" dirty="0" smtClean="0"/>
              <a:t>》</a:t>
            </a:r>
          </a:p>
          <a:p>
            <a:pPr indent="314325" algn="just">
              <a:lnSpc>
                <a:spcPts val="2000"/>
              </a:lnSpc>
            </a:pPr>
            <a:r>
              <a:rPr lang="zh-CN" altLang="en-US" sz="1600" dirty="0" smtClean="0"/>
              <a:t>                   全寿富贵之谓福。</a:t>
            </a:r>
            <a:r>
              <a:rPr lang="en-US" altLang="zh-CN" sz="1600" dirty="0" smtClean="0"/>
              <a:t>——《</a:t>
            </a:r>
            <a:r>
              <a:rPr lang="zh-CN" altLang="en-US" sz="1600" dirty="0" smtClean="0"/>
              <a:t>韩非子 </a:t>
            </a:r>
            <a:r>
              <a:rPr lang="en-US" altLang="zh-CN" sz="1600" dirty="0" smtClean="0"/>
              <a:t>• </a:t>
            </a:r>
            <a:r>
              <a:rPr lang="zh-CN" altLang="en-US" sz="1600" dirty="0" smtClean="0"/>
              <a:t>解老</a:t>
            </a:r>
            <a:r>
              <a:rPr lang="en-US" altLang="zh-CN" sz="1600" dirty="0" smtClean="0"/>
              <a:t>》</a:t>
            </a:r>
            <a:endParaRPr lang="zh-CN" altLang="en-US" sz="1600" dirty="0"/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1946367" y="8085909"/>
            <a:ext cx="12435839" cy="156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福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——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幸福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：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在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功能上，要以为社区党员群众谋“福”址为核心，构建“五福临门”的多功能活动空间。</a:t>
            </a:r>
            <a:endParaRPr lang="en-US" altLang="zh-CN" sz="1800" dirty="0" smtClean="0"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r>
              <a:rPr lang="zh-CN" altLang="en-US" sz="1800" dirty="0" smtClean="0">
                <a:solidFill>
                  <a:srgbClr val="C0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“福”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字在甲骨文里的意思是：两手捧酒坛把酒浇在祭台上的会意字，意指赐福</a:t>
            </a:r>
            <a:r>
              <a:rPr 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,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保佑。后“福”字代指一切顺利，幸运。古称富贵寿考等齐备为福。</a:t>
            </a:r>
          </a:p>
          <a:p>
            <a:pPr lvl="0"/>
            <a:endParaRPr lang="zh-CN" altLang="en-US" sz="1800" dirty="0" smtClean="0"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268288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828213" y="8775700"/>
            <a:ext cx="755967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612446" y="2731544"/>
            <a:ext cx="4148138" cy="4622800"/>
          </a:xfrm>
          <a:custGeom>
            <a:avLst/>
            <a:gdLst>
              <a:gd name="connsiteX0" fmla="*/ 0 w 834659"/>
              <a:gd name="connsiteY0" fmla="*/ 68842 h 688419"/>
              <a:gd name="connsiteX1" fmla="*/ 68842 w 834659"/>
              <a:gd name="connsiteY1" fmla="*/ 0 h 688419"/>
              <a:gd name="connsiteX2" fmla="*/ 765817 w 834659"/>
              <a:gd name="connsiteY2" fmla="*/ 0 h 688419"/>
              <a:gd name="connsiteX3" fmla="*/ 834659 w 834659"/>
              <a:gd name="connsiteY3" fmla="*/ 68842 h 688419"/>
              <a:gd name="connsiteX4" fmla="*/ 834659 w 834659"/>
              <a:gd name="connsiteY4" fmla="*/ 619577 h 688419"/>
              <a:gd name="connsiteX5" fmla="*/ 765817 w 834659"/>
              <a:gd name="connsiteY5" fmla="*/ 688419 h 688419"/>
              <a:gd name="connsiteX6" fmla="*/ 68842 w 834659"/>
              <a:gd name="connsiteY6" fmla="*/ 688419 h 688419"/>
              <a:gd name="connsiteX7" fmla="*/ 0 w 834659"/>
              <a:gd name="connsiteY7" fmla="*/ 619577 h 688419"/>
              <a:gd name="connsiteX8" fmla="*/ 0 w 834659"/>
              <a:gd name="connsiteY8" fmla="*/ 68842 h 6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4659" h="688419">
                <a:moveTo>
                  <a:pt x="0" y="68842"/>
                </a:moveTo>
                <a:cubicBezTo>
                  <a:pt x="0" y="30822"/>
                  <a:pt x="30822" y="0"/>
                  <a:pt x="68842" y="0"/>
                </a:cubicBezTo>
                <a:lnTo>
                  <a:pt x="765817" y="0"/>
                </a:lnTo>
                <a:cubicBezTo>
                  <a:pt x="803837" y="0"/>
                  <a:pt x="834659" y="30822"/>
                  <a:pt x="834659" y="68842"/>
                </a:cubicBezTo>
                <a:lnTo>
                  <a:pt x="834659" y="619577"/>
                </a:lnTo>
                <a:cubicBezTo>
                  <a:pt x="834659" y="657597"/>
                  <a:pt x="803837" y="688419"/>
                  <a:pt x="765817" y="688419"/>
                </a:cubicBezTo>
                <a:lnTo>
                  <a:pt x="68842" y="688419"/>
                </a:lnTo>
                <a:cubicBezTo>
                  <a:pt x="30822" y="688419"/>
                  <a:pt x="0" y="657597"/>
                  <a:pt x="0" y="619577"/>
                </a:cubicBezTo>
                <a:lnTo>
                  <a:pt x="0" y="6884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lIns="97567" tIns="0" rIns="97567" bIns="243918" anchor="ctr">
            <a:normAutofit/>
          </a:bodyPr>
          <a:lstStyle/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家：温暖、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温馨、温度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360°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全方位贴心服务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25" name="Picture 9" descr="C:\Documents and Settings\Administrator\桌面\卡通房子1 拷贝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09" y="3855494"/>
            <a:ext cx="2311400" cy="296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10591801" y="456293"/>
            <a:ext cx="3829050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788941" y="318185"/>
            <a:ext cx="387955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幼圆" pitchFamily="49" charset="-122"/>
              </a:rPr>
              <a:t>关键词：家</a:t>
            </a:r>
            <a:endParaRPr lang="zh-CN" altLang="en-US" sz="3200" b="1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573251" y="444319"/>
            <a:ext cx="549274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1946367" y="8085909"/>
            <a:ext cx="124358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家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——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和睦家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：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精神理念层面，要在整个社区培养家国情怀</a:t>
            </a:r>
            <a:r>
              <a:rPr lang="en-US" altLang="zh-CN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——“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家是最小国，国是千万家，有了强的国，才有富的家”。</a:t>
            </a:r>
          </a:p>
          <a:p>
            <a:r>
              <a:rPr 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     </a:t>
            </a:r>
            <a:r>
              <a:rPr lang="zh-CN" altLang="en-US" sz="1800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氛围营造上，要突显社区是我家，突出家的温暖、家的温馨、家的温度。</a:t>
            </a:r>
          </a:p>
        </p:txBody>
      </p:sp>
      <p:pic>
        <p:nvPicPr>
          <p:cNvPr id="3073" name="Picture 1" descr="C:\Documents and Settings\Administrator\桌面\老人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8482" y="2403566"/>
            <a:ext cx="6892836" cy="5121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  <a:endParaRPr kumimoji="0" lang="zh-CN" altLang="en-US" sz="4300" kern="0" cap="none" spc="271" normalizeH="0" baseline="0" noProof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0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4</a:t>
            </a:r>
            <a:endParaRPr lang="en-US" altLang="zh-CN" sz="95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4341" name="标题 1"/>
          <p:cNvSpPr>
            <a:spLocks noGrp="1"/>
          </p:cNvSpPr>
          <p:nvPr>
            <p:ph type="title"/>
          </p:nvPr>
        </p:nvSpPr>
        <p:spPr>
          <a:xfrm>
            <a:off x="3322638" y="4906963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eaLnBrk="1" hangingPunct="1"/>
            <a:r>
              <a:rPr lang="zh-CN" altLang="en-US" dirty="0" smtClean="0">
                <a:solidFill>
                  <a:schemeClr val="bg1"/>
                </a:solidFill>
              </a:rPr>
              <a:t>实施路径</a:t>
            </a:r>
            <a:endParaRPr lang="zh-CN" alt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56799" y="2583771"/>
            <a:ext cx="8336687" cy="731292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kern="0" dirty="0" smtClean="0">
                <a:solidFill>
                  <a:schemeClr val="accent1"/>
                </a:solidFill>
              </a:rPr>
              <a:t>——</a:t>
            </a:r>
            <a:r>
              <a:rPr lang="zh-CN" altLang="en-US" sz="2200" kern="0" dirty="0" smtClean="0">
                <a:solidFill>
                  <a:schemeClr val="accent1"/>
                </a:solidFill>
              </a:rPr>
              <a:t>这是我们吉福人纯朴的理想，这是吉福人对美好生活的向往。</a:t>
            </a:r>
          </a:p>
        </p:txBody>
      </p:sp>
      <p:sp>
        <p:nvSpPr>
          <p:cNvPr id="5" name="矩形 4"/>
          <p:cNvSpPr/>
          <p:nvPr/>
        </p:nvSpPr>
        <p:spPr>
          <a:xfrm>
            <a:off x="2769638" y="5345828"/>
            <a:ext cx="10912973" cy="2142081"/>
          </a:xfrm>
          <a:prstGeom prst="rect">
            <a:avLst/>
          </a:prstGeom>
        </p:spPr>
        <p:txBody>
          <a:bodyPr lIns="123910" tIns="61955" rIns="123910" bIns="61955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400" kern="0" dirty="0" smtClean="0">
                <a:solidFill>
                  <a:schemeClr val="accent1"/>
                </a:solidFill>
              </a:rPr>
              <a:t>人们对美好生活的向往是我们的奋斗目标！</a:t>
            </a:r>
            <a:endParaRPr lang="en-US" altLang="zh-CN" sz="3400" kern="0" dirty="0" smtClean="0">
              <a:solidFill>
                <a:schemeClr val="accent1"/>
              </a:solidFill>
            </a:endParaRPr>
          </a:p>
          <a:p>
            <a:r>
              <a:rPr lang="en-US" altLang="zh-CN" sz="4300" kern="0" dirty="0" smtClean="0">
                <a:solidFill>
                  <a:schemeClr val="accent1"/>
                </a:solidFill>
              </a:rPr>
              <a:t>                                                      </a:t>
            </a:r>
            <a:r>
              <a:rPr lang="en-US" altLang="zh-CN" sz="3000" kern="0" dirty="0" smtClean="0">
                <a:solidFill>
                  <a:schemeClr val="accent1"/>
                </a:solidFill>
              </a:rPr>
              <a:t>——</a:t>
            </a:r>
            <a:r>
              <a:rPr lang="zh-CN" altLang="en-US" sz="3000" kern="0" dirty="0" smtClean="0">
                <a:solidFill>
                  <a:schemeClr val="accent1"/>
                </a:solidFill>
              </a:rPr>
              <a:t>习近平</a:t>
            </a:r>
          </a:p>
        </p:txBody>
      </p:sp>
      <p:sp>
        <p:nvSpPr>
          <p:cNvPr id="7" name="矩形 6"/>
          <p:cNvSpPr/>
          <p:nvPr/>
        </p:nvSpPr>
        <p:spPr>
          <a:xfrm>
            <a:off x="3580476" y="3600576"/>
            <a:ext cx="4411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期</a:t>
            </a:r>
            <a:endParaRPr lang="en-US" altLang="zh-CN" sz="2000" dirty="0" smtClean="0"/>
          </a:p>
          <a:p>
            <a:r>
              <a:rPr lang="zh-CN" altLang="en-US" sz="2000" dirty="0" smtClean="0"/>
              <a:t>盼</a:t>
            </a:r>
            <a:endParaRPr lang="en-US" altLang="zh-CN" sz="2000" dirty="0" smtClean="0"/>
          </a:p>
          <a:p>
            <a:r>
              <a:rPr lang="zh-CN" altLang="en-US" sz="2000" dirty="0" smtClean="0"/>
              <a:t>向</a:t>
            </a:r>
            <a:endParaRPr lang="en-US" altLang="zh-CN" sz="2000" dirty="0" smtClean="0"/>
          </a:p>
          <a:p>
            <a:r>
              <a:rPr lang="zh-CN" altLang="en-US" sz="2000" dirty="0" smtClean="0"/>
              <a:t>往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2667530" y="3626702"/>
            <a:ext cx="4411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实</a:t>
            </a:r>
            <a:endParaRPr lang="en-US" altLang="zh-CN" sz="2000" dirty="0" smtClean="0"/>
          </a:p>
          <a:p>
            <a:r>
              <a:rPr lang="zh-CN" altLang="en-US" sz="2000" dirty="0" smtClean="0"/>
              <a:t>现</a:t>
            </a:r>
            <a:endParaRPr lang="en-US" altLang="zh-CN" sz="2000" dirty="0" smtClean="0"/>
          </a:p>
          <a:p>
            <a:r>
              <a:rPr lang="zh-CN" altLang="en-US" sz="2000" dirty="0" smtClean="0"/>
              <a:t>路</a:t>
            </a:r>
            <a:endParaRPr lang="en-US" altLang="zh-CN" sz="2000" dirty="0" smtClean="0"/>
          </a:p>
          <a:p>
            <a:r>
              <a:rPr lang="zh-CN" altLang="en-US" sz="2000" dirty="0" smtClean="0"/>
              <a:t>径</a:t>
            </a:r>
            <a:endParaRPr lang="zh-CN" altLang="en-US" sz="2000" dirty="0"/>
          </a:p>
        </p:txBody>
      </p:sp>
      <p:cxnSp>
        <p:nvCxnSpPr>
          <p:cNvPr id="10" name="直接箭头连接符 9"/>
          <p:cNvCxnSpPr/>
          <p:nvPr/>
        </p:nvCxnSpPr>
        <p:spPr>
          <a:xfrm rot="16200000" flipH="1">
            <a:off x="1981200" y="4550227"/>
            <a:ext cx="2294709" cy="1306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V="1">
            <a:off x="2426060" y="3945710"/>
            <a:ext cx="2140862" cy="261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82568" y="1661463"/>
            <a:ext cx="4673074" cy="86177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5000" kern="0" dirty="0" smtClean="0">
                <a:solidFill>
                  <a:schemeClr val="bg1"/>
                </a:solidFill>
              </a:rPr>
              <a:t>吉祥幸福和睦家</a:t>
            </a:r>
            <a:endParaRPr lang="zh-CN" altLang="en-US" sz="500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87686" y="3301093"/>
            <a:ext cx="8015514" cy="2417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pic>
        <p:nvPicPr>
          <p:cNvPr id="32" name="Picture 11" descr="C:\Documents and Settings\Administrator\桌面\u=319946136,2033330599&amp;fm=27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42" y="3451245"/>
            <a:ext cx="3396341" cy="2099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8065" name="Picture 1" descr="C:\Documents and Settings\Administrator\桌面\094449135862170676688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06551" y="3454398"/>
            <a:ext cx="3764416" cy="2091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2383247" y="718456"/>
            <a:ext cx="11469188" cy="64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</a:rPr>
              <a:t>积</a:t>
            </a:r>
            <a:r>
              <a:rPr lang="en-US" altLang="zh-CN" sz="6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6000" b="1" dirty="0" smtClean="0">
                <a:solidFill>
                  <a:srgbClr val="C00000"/>
                </a:solidFill>
              </a:rPr>
              <a:t>吉</a:t>
            </a:r>
            <a:r>
              <a:rPr lang="zh-CN" altLang="en-US" sz="1800" b="1" dirty="0" smtClean="0"/>
              <a:t>（积极发挥五大能动作用共建吉祥的一家）</a:t>
            </a:r>
            <a:endParaRPr lang="zh-CN" altLang="en-US" sz="1800" dirty="0" smtClean="0"/>
          </a:p>
          <a:p>
            <a:pPr>
              <a:lnSpc>
                <a:spcPct val="200000"/>
              </a:lnSpc>
            </a:pPr>
            <a:r>
              <a:rPr lang="zh-CN" altLang="en-US" sz="4000" b="1" dirty="0" smtClean="0">
                <a:solidFill>
                  <a:srgbClr val="C00000"/>
                </a:solidFill>
              </a:rPr>
              <a:t>积：积极、积累、坚持、不忘初心</a:t>
            </a:r>
            <a:endParaRPr lang="zh-CN" altLang="en-US" sz="4000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800" b="1" dirty="0" smtClean="0"/>
              <a:t>一是党员模范带动：</a:t>
            </a:r>
            <a:r>
              <a:rPr lang="zh-CN" altLang="en-US" sz="1800" dirty="0" smtClean="0"/>
              <a:t>党员亮身份、树形象，开展党员志愿服务、党员先锋岗等。</a:t>
            </a:r>
          </a:p>
          <a:p>
            <a:pPr>
              <a:lnSpc>
                <a:spcPct val="200000"/>
              </a:lnSpc>
            </a:pPr>
            <a:r>
              <a:rPr lang="zh-CN" altLang="en-US" sz="1800" b="1" dirty="0" smtClean="0"/>
              <a:t>二是区域多方联动：</a:t>
            </a:r>
            <a:r>
              <a:rPr lang="zh-CN" altLang="en-US" sz="1800" dirty="0" smtClean="0"/>
              <a:t>区域两新组织区建、驻区单位共建（如区社区学院项目认领）。</a:t>
            </a:r>
          </a:p>
          <a:p>
            <a:pPr>
              <a:lnSpc>
                <a:spcPct val="200000"/>
              </a:lnSpc>
            </a:pPr>
            <a:r>
              <a:rPr lang="zh-CN" altLang="en-US" sz="1800" b="1" dirty="0" smtClean="0"/>
              <a:t>三是三社齐力互动：</a:t>
            </a:r>
            <a:r>
              <a:rPr lang="zh-CN" altLang="en-US" sz="1800" dirty="0" smtClean="0"/>
              <a:t>引入多家社会组织（如创星和谐社区建设促进会等），社区、社区组织、社工互动。</a:t>
            </a:r>
          </a:p>
          <a:p>
            <a:pPr>
              <a:lnSpc>
                <a:spcPct val="200000"/>
              </a:lnSpc>
            </a:pPr>
            <a:r>
              <a:rPr lang="zh-CN" altLang="en-US" sz="1800" b="1" dirty="0" smtClean="0"/>
              <a:t>四是民族同心推动：</a:t>
            </a:r>
            <a:r>
              <a:rPr lang="zh-CN" altLang="en-US" sz="1800" dirty="0" smtClean="0"/>
              <a:t>民族文化是社区一大特色，强化民族党建、民族文化融入与互助。</a:t>
            </a:r>
          </a:p>
          <a:p>
            <a:pPr>
              <a:lnSpc>
                <a:spcPct val="200000"/>
              </a:lnSpc>
            </a:pPr>
            <a:r>
              <a:rPr lang="zh-CN" altLang="en-US" sz="1800" b="1" dirty="0" smtClean="0"/>
              <a:t>五是领英计划驱动：</a:t>
            </a:r>
            <a:r>
              <a:rPr lang="zh-CN" altLang="en-US" sz="1800" dirty="0" smtClean="0"/>
              <a:t>挖掘社区领袖，培养社区自组织，激发社区活力。</a:t>
            </a:r>
          </a:p>
          <a:p>
            <a:pPr defTabSz="914400">
              <a:lnSpc>
                <a:spcPct val="200000"/>
              </a:lnSpc>
              <a:buFontTx/>
              <a:buChar char="•"/>
              <a:tabLst>
                <a:tab pos="198438" algn="l"/>
              </a:tabLst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Picture 3" descr="C:\Documents and Settings\Administrator\桌面\u=4252794126,2158535956&amp;fm=27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76" y="7097486"/>
            <a:ext cx="3957172" cy="2772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 descr="C:\Documents and Settings\Administrator\桌面\书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635" y="7052130"/>
            <a:ext cx="4188810" cy="2817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1721378" y="789587"/>
            <a:ext cx="12618731" cy="855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</a:rPr>
              <a:t>服</a:t>
            </a:r>
            <a:r>
              <a:rPr lang="en-US" altLang="zh-CN" sz="6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6000" b="1" dirty="0" smtClean="0">
                <a:solidFill>
                  <a:srgbClr val="C00000"/>
                </a:solidFill>
              </a:rPr>
              <a:t>福</a:t>
            </a:r>
            <a:r>
              <a:rPr lang="zh-CN" altLang="en-US" sz="1800" b="1" dirty="0" smtClean="0"/>
              <a:t>（五大服务实现五福临门共享福祉）</a:t>
            </a:r>
            <a:endParaRPr lang="zh-CN" altLang="en-US" sz="1800" dirty="0" smtClean="0"/>
          </a:p>
          <a:p>
            <a:pPr>
              <a:lnSpc>
                <a:spcPct val="200000"/>
              </a:lnSpc>
            </a:pPr>
            <a:r>
              <a:rPr lang="zh-CN" altLang="en-US" sz="4000" b="1" dirty="0" smtClean="0">
                <a:solidFill>
                  <a:srgbClr val="C00000"/>
                </a:solidFill>
              </a:rPr>
              <a:t>服：精准服务</a:t>
            </a:r>
            <a:endParaRPr lang="zh-CN" altLang="en-US" sz="4000" dirty="0" smtClean="0">
              <a:solidFill>
                <a:srgbClr val="C00000"/>
              </a:solidFill>
            </a:endParaRPr>
          </a:p>
          <a:p>
            <a:pPr>
              <a:lnSpc>
                <a:spcPts val="3500"/>
              </a:lnSpc>
            </a:pPr>
            <a:r>
              <a:rPr lang="zh-CN" altLang="en-US" sz="1600" dirty="0" smtClean="0"/>
              <a:t>五福</a:t>
            </a:r>
            <a:r>
              <a:rPr lang="en-US" altLang="zh-CN" sz="1600" dirty="0" smtClean="0"/>
              <a:t>《</a:t>
            </a:r>
            <a:r>
              <a:rPr lang="zh-CN" altLang="en-US" sz="1600" dirty="0" smtClean="0"/>
              <a:t>尚书洪范</a:t>
            </a:r>
            <a:r>
              <a:rPr lang="en-US" altLang="zh-CN" sz="1600" dirty="0" smtClean="0"/>
              <a:t>》</a:t>
            </a:r>
            <a:r>
              <a:rPr lang="zh-CN" altLang="en-US" sz="1600" dirty="0" smtClean="0"/>
              <a:t>：“一曰寿，二曰富，三曰康宁，四曰攸好德，五曰考终命”</a:t>
            </a:r>
          </a:p>
          <a:p>
            <a:pPr>
              <a:lnSpc>
                <a:spcPts val="3500"/>
              </a:lnSpc>
            </a:pPr>
            <a:r>
              <a:rPr lang="zh-CN" altLang="en-US" sz="1600" dirty="0" smtClean="0"/>
              <a:t>吉福社区赋以“五福”新的含义，即是平安是福、和谐是福、健康是福、充实是福、富有是福。</a:t>
            </a:r>
          </a:p>
          <a:p>
            <a:pPr>
              <a:lnSpc>
                <a:spcPts val="3500"/>
              </a:lnSpc>
            </a:pPr>
            <a:r>
              <a:rPr lang="zh-CN" altLang="en-US" sz="1800" b="1" dirty="0" smtClean="0"/>
              <a:t>一是打造法治社区，共享平安福。</a:t>
            </a:r>
          </a:p>
          <a:p>
            <a:pPr>
              <a:lnSpc>
                <a:spcPts val="3500"/>
              </a:lnSpc>
            </a:pPr>
            <a:r>
              <a:rPr lang="zh-CN" altLang="en-US" sz="1800" dirty="0" smtClean="0"/>
              <a:t>依托综治中心、调解工作室等开展法制平安服务。</a:t>
            </a:r>
          </a:p>
          <a:p>
            <a:pPr>
              <a:lnSpc>
                <a:spcPts val="3500"/>
              </a:lnSpc>
            </a:pPr>
            <a:r>
              <a:rPr lang="zh-CN" altLang="en-US" sz="1800" b="1" dirty="0" smtClean="0"/>
              <a:t>二是打造友善社区，共享和谐福。</a:t>
            </a:r>
          </a:p>
          <a:p>
            <a:pPr>
              <a:lnSpc>
                <a:spcPts val="3500"/>
              </a:lnSpc>
            </a:pPr>
            <a:r>
              <a:rPr lang="zh-CN" altLang="en-US" sz="1800" dirty="0" smtClean="0"/>
              <a:t>邻里互助项目、小区服务项目、物业纠纷调解项目。</a:t>
            </a:r>
          </a:p>
          <a:p>
            <a:pPr>
              <a:lnSpc>
                <a:spcPts val="3500"/>
              </a:lnSpc>
            </a:pPr>
            <a:r>
              <a:rPr lang="zh-CN" altLang="en-US" sz="1800" b="1" dirty="0" smtClean="0"/>
              <a:t>三是打造安康社区，共享健康福。</a:t>
            </a:r>
          </a:p>
          <a:p>
            <a:pPr>
              <a:lnSpc>
                <a:spcPts val="3500"/>
              </a:lnSpc>
            </a:pPr>
            <a:r>
              <a:rPr lang="zh-CN" altLang="en-US" sz="1800" dirty="0" smtClean="0"/>
              <a:t>目拓、社区卫生服务中心、家庭医生项目等。</a:t>
            </a:r>
          </a:p>
          <a:p>
            <a:pPr>
              <a:lnSpc>
                <a:spcPts val="3500"/>
              </a:lnSpc>
            </a:pPr>
            <a:r>
              <a:rPr lang="zh-CN" altLang="en-US" sz="1800" b="1" dirty="0" smtClean="0"/>
              <a:t>四是打造乐活社区，共享快乐福。</a:t>
            </a:r>
          </a:p>
          <a:p>
            <a:pPr>
              <a:lnSpc>
                <a:spcPts val="3500"/>
              </a:lnSpc>
            </a:pPr>
            <a:r>
              <a:rPr lang="zh-CN" altLang="en-US" sz="1800" dirty="0" smtClean="0"/>
              <a:t>社区各类自组织活，如夕阳红舞蹈队、奔跑吧、合唱团等。</a:t>
            </a:r>
          </a:p>
          <a:p>
            <a:pPr>
              <a:lnSpc>
                <a:spcPts val="3500"/>
              </a:lnSpc>
            </a:pPr>
            <a:r>
              <a:rPr lang="zh-CN" altLang="en-US" sz="1800" b="1" dirty="0" smtClean="0"/>
              <a:t>五是打造人文社区，共享富有福。</a:t>
            </a:r>
          </a:p>
          <a:p>
            <a:pPr>
              <a:lnSpc>
                <a:spcPts val="3500"/>
              </a:lnSpc>
            </a:pPr>
            <a:r>
              <a:rPr lang="zh-CN" altLang="en-US" sz="1800" dirty="0" smtClean="0"/>
              <a:t>精神富有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国学、书画、棋艺、阅读等项目。物质富有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双创项目、就业辅导项目、岗位进社区项目、精准扶贫项目。</a:t>
            </a:r>
            <a:endParaRPr kumimoji="0" lang="zh-CN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Picture 3" descr="C:\Documents and Settings\Administrator\桌面\爱心理发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53" y="3050871"/>
            <a:ext cx="3466044" cy="2604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2" descr="C:\Documents and Settings\Administrator\桌面\礼仪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468" y="5880781"/>
            <a:ext cx="3635471" cy="250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1097277" y="1384661"/>
            <a:ext cx="13025124" cy="406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</a:rPr>
              <a:t>加</a:t>
            </a:r>
            <a:r>
              <a:rPr lang="en-US" altLang="zh-CN" sz="6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6000" b="1" dirty="0" smtClean="0">
                <a:solidFill>
                  <a:srgbClr val="C00000"/>
                </a:solidFill>
              </a:rPr>
              <a:t>家</a:t>
            </a:r>
            <a:r>
              <a:rPr lang="zh-CN" altLang="en-US" sz="1800" b="1" dirty="0" smtClean="0"/>
              <a:t>（资源叠加、踊跃参加，打造温馨、温情的社区之家）</a:t>
            </a:r>
            <a:endParaRPr lang="zh-CN" altLang="en-US" sz="1800" dirty="0" smtClean="0"/>
          </a:p>
          <a:p>
            <a:pPr>
              <a:lnSpc>
                <a:spcPct val="200000"/>
              </a:lnSpc>
            </a:pPr>
            <a:r>
              <a:rPr lang="zh-CN" altLang="en-US" sz="4000" b="1" dirty="0" smtClean="0">
                <a:solidFill>
                  <a:srgbClr val="C00000"/>
                </a:solidFill>
              </a:rPr>
              <a:t>加：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“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党建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+”、“</a:t>
            </a:r>
            <a:r>
              <a:rPr lang="zh-CN" altLang="en-US" sz="4000" b="1" dirty="0" smtClean="0">
                <a:solidFill>
                  <a:srgbClr val="C00000"/>
                </a:solidFill>
              </a:rPr>
              <a:t>党群</a:t>
            </a:r>
            <a:r>
              <a:rPr lang="en-US" altLang="zh-CN" sz="4000" b="1" dirty="0" smtClean="0">
                <a:solidFill>
                  <a:srgbClr val="C00000"/>
                </a:solidFill>
              </a:rPr>
              <a:t>+”</a:t>
            </a:r>
            <a:endParaRPr lang="zh-CN" altLang="en-US" sz="4000" dirty="0" smtClean="0">
              <a:solidFill>
                <a:srgbClr val="C00000"/>
              </a:solidFill>
            </a:endParaRPr>
          </a:p>
          <a:p>
            <a:pPr>
              <a:lnSpc>
                <a:spcPts val="3500"/>
              </a:lnSpc>
            </a:pPr>
            <a:r>
              <a:rPr lang="zh-CN" altLang="en-US" sz="1600" dirty="0" smtClean="0"/>
              <a:t>通过以上的思路可以梳理出吉福社区党建的模式</a:t>
            </a:r>
            <a:r>
              <a:rPr lang="en-US" altLang="zh-CN" sz="1600" dirty="0" smtClean="0"/>
              <a:t>——“1551</a:t>
            </a:r>
            <a:r>
              <a:rPr lang="zh-CN" altLang="en-US" sz="1600" dirty="0" smtClean="0"/>
              <a:t>党建模式”。即以一个党建引领为核心，积极发挥五大能动作用，开展社区五大服务，共建一个和睦家园。</a:t>
            </a:r>
            <a:endParaRPr kumimoji="0" lang="zh-CN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27714" y="7805874"/>
            <a:ext cx="228441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altLang="zh-CN" sz="1800" dirty="0">
                <a:solidFill>
                  <a:schemeClr val="accent1"/>
                </a:solidFill>
                <a:latin typeface="黑体" panose="02010609060101010101" pitchFamily="2" charset="-122"/>
              </a:rPr>
              <a:t>1</a:t>
            </a:r>
          </a:p>
          <a:p>
            <a:pPr algn="ctr"/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强化一个核心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党建引领为民谋福</a:t>
            </a:r>
          </a:p>
        </p:txBody>
      </p:sp>
      <p:sp>
        <p:nvSpPr>
          <p:cNvPr id="28" name="矩形 27"/>
          <p:cNvSpPr/>
          <p:nvPr/>
        </p:nvSpPr>
        <p:spPr>
          <a:xfrm>
            <a:off x="5148702" y="7778887"/>
            <a:ext cx="228600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accent1"/>
                </a:solidFill>
                <a:latin typeface="黑体" panose="02010609060101010101" pitchFamily="2" charset="-122"/>
              </a:rPr>
              <a:t>5</a:t>
            </a:r>
            <a:endParaRPr lang="en-US" altLang="zh-CN" sz="1800" dirty="0">
              <a:solidFill>
                <a:schemeClr val="accent1"/>
              </a:solidFill>
              <a:latin typeface="黑体" panose="02010609060101010101" pitchFamily="2" charset="-122"/>
            </a:endParaRPr>
          </a:p>
          <a:p>
            <a:pPr algn="ctr"/>
            <a:r>
              <a:rPr lang="zh-CN" altLang="en-US" sz="18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发挥五大能动作用吉祥幸福保驾护航</a:t>
            </a:r>
            <a:endParaRPr lang="zh-CN" alt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3414" y="7766187"/>
            <a:ext cx="228441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accent1"/>
                </a:solidFill>
                <a:latin typeface="黑体" panose="02010609060101010101" pitchFamily="2" charset="-122"/>
              </a:rPr>
              <a:t>5</a:t>
            </a:r>
            <a:endParaRPr lang="en-US" altLang="zh-CN" sz="1800" dirty="0">
              <a:solidFill>
                <a:schemeClr val="accent1"/>
              </a:solidFill>
              <a:latin typeface="黑体" panose="02010609060101010101" pitchFamily="2" charset="-122"/>
            </a:endParaRPr>
          </a:p>
          <a:p>
            <a:pPr algn="ctr"/>
            <a:r>
              <a:rPr lang="zh-CN" altLang="en-US" sz="18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开展社区五大服务合力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共筑吉福大道</a:t>
            </a:r>
          </a:p>
        </p:txBody>
      </p:sp>
      <p:sp>
        <p:nvSpPr>
          <p:cNvPr id="30" name="矩形 29"/>
          <p:cNvSpPr/>
          <p:nvPr/>
        </p:nvSpPr>
        <p:spPr>
          <a:xfrm>
            <a:off x="10827213" y="7713799"/>
            <a:ext cx="228441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altLang="zh-CN" sz="1800" dirty="0" smtClean="0">
                <a:solidFill>
                  <a:schemeClr val="accent1"/>
                </a:solidFill>
                <a:latin typeface="黑体" panose="02010609060101010101" pitchFamily="2" charset="-122"/>
              </a:rPr>
              <a:t>1</a:t>
            </a:r>
            <a:endParaRPr lang="en-US" altLang="zh-CN" sz="1800" dirty="0">
              <a:solidFill>
                <a:schemeClr val="accent1"/>
              </a:solidFill>
              <a:latin typeface="黑体" panose="02010609060101010101" pitchFamily="2" charset="-122"/>
            </a:endParaRPr>
          </a:p>
          <a:p>
            <a:pPr algn="ctr"/>
            <a:r>
              <a:rPr lang="zh-CN" altLang="en-US" sz="18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共建一个和睦家园五</a:t>
            </a: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福临门共享福祉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rot="5400000">
            <a:off x="5713350" y="6998974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2894157" y="6105438"/>
            <a:ext cx="10052595" cy="781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418894" y="6192831"/>
            <a:ext cx="298030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</a:rPr>
              <a:t>1551</a:t>
            </a:r>
            <a:r>
              <a:rPr lang="zh-CN" altLang="en-US" sz="3500" dirty="0" smtClean="0">
                <a:solidFill>
                  <a:schemeClr val="bg1"/>
                </a:solidFill>
              </a:rPr>
              <a:t>党建模式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rot="5400000">
            <a:off x="8738133" y="7012036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5400000">
            <a:off x="3013693" y="7013488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5400000">
            <a:off x="11379726" y="7084608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</a:p>
        </p:txBody>
      </p:sp>
      <p:sp>
        <p:nvSpPr>
          <p:cNvPr id="16388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5</a:t>
            </a:r>
            <a:endParaRPr lang="en-US" altLang="zh-CN" sz="95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标题 1"/>
          <p:cNvSpPr>
            <a:spLocks noGrp="1"/>
          </p:cNvSpPr>
          <p:nvPr>
            <p:ph type="title"/>
          </p:nvPr>
        </p:nvSpPr>
        <p:spPr>
          <a:xfrm>
            <a:off x="3322638" y="4906963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defTabSz="928370" eaLnBrk="1" hangingPunct="1"/>
            <a:r>
              <a:rPr lang="zh-CN" alt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整体规划</a:t>
            </a:r>
            <a:r>
              <a:rPr lang="en-US" altLang="zh-CN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zh-CN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zh-CN" altLang="en-US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功能</a:t>
            </a:r>
            <a:r>
              <a:rPr lang="zh-CN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划分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36613" y="1215074"/>
            <a:ext cx="12406404" cy="2494778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zh-CN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社区</a:t>
            </a:r>
            <a:r>
              <a:rPr lang="zh-CN" altLang="en-US" sz="2200" kern="0" dirty="0" smtClean="0">
                <a:solidFill>
                  <a:schemeClr val="accent1"/>
                </a:solidFill>
              </a:rPr>
              <a:t>基于以上的文化定位及服务理念，我们将社区党群服务中心的打造与整个吉福社区周边背街小巷整治、小游园打造结合起来，通过文化挖掘，弘扬天府文化，进行区域化的特色性的打造，以便能让原住民留住情怀、留住记忆、留住乡愁。</a:t>
            </a:r>
            <a:endParaRPr lang="en-US" altLang="zh-CN" sz="2200" kern="0" dirty="0" smtClean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200" kern="0" dirty="0" smtClean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000" kern="0" dirty="0" smtClean="0">
                <a:solidFill>
                  <a:srgbClr val="FF0000"/>
                </a:solidFill>
              </a:rPr>
              <a:t>     </a:t>
            </a:r>
          </a:p>
        </p:txBody>
      </p:sp>
      <p:pic>
        <p:nvPicPr>
          <p:cNvPr id="7" name="Picture 5" descr="C:\Documents and Settings\Administrator\桌面\吉福社区参考图片\福的地雕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39" y="12320351"/>
            <a:ext cx="1754616" cy="993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4" descr="C:\Documents and Settings\Administrator\桌面\抽象吉字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47" y="4620157"/>
            <a:ext cx="2557462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 descr="C:\Documents and Settings\Administrator\桌面\吉福社区参考图片\福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7" y="4328830"/>
            <a:ext cx="2990850" cy="297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57" name="Picture 1" descr="C:\Documents and Settings\Administrator\桌面\oqgm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18924" y="4422136"/>
            <a:ext cx="3013302" cy="2965624"/>
          </a:xfrm>
          <a:prstGeom prst="rect">
            <a:avLst/>
          </a:prstGeom>
          <a:noFill/>
        </p:spPr>
      </p:pic>
      <p:sp>
        <p:nvSpPr>
          <p:cNvPr id="14" name="矩形 13"/>
          <p:cNvSpPr/>
          <p:nvPr/>
        </p:nvSpPr>
        <p:spPr>
          <a:xfrm>
            <a:off x="3029796" y="8396097"/>
            <a:ext cx="9046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 smtClean="0">
                <a:solidFill>
                  <a:srgbClr val="FF0000"/>
                </a:solidFill>
              </a:rPr>
              <a:t>动线设计：吉大道</a:t>
            </a:r>
            <a:r>
              <a:rPr lang="en-US" altLang="zh-CN" kern="0" dirty="0" smtClean="0">
                <a:solidFill>
                  <a:srgbClr val="FF0000"/>
                </a:solidFill>
              </a:rPr>
              <a:t>——</a:t>
            </a:r>
            <a:r>
              <a:rPr lang="zh-CN" altLang="en-US" kern="0" dirty="0" smtClean="0">
                <a:solidFill>
                  <a:srgbClr val="FF0000"/>
                </a:solidFill>
              </a:rPr>
              <a:t>福广场</a:t>
            </a:r>
            <a:r>
              <a:rPr lang="en-US" altLang="zh-CN" kern="0" dirty="0" smtClean="0">
                <a:solidFill>
                  <a:srgbClr val="FF0000"/>
                </a:solidFill>
              </a:rPr>
              <a:t>——</a:t>
            </a:r>
            <a:r>
              <a:rPr lang="zh-CN" altLang="en-US" kern="0" dirty="0" smtClean="0">
                <a:solidFill>
                  <a:srgbClr val="FF0000"/>
                </a:solidFill>
              </a:rPr>
              <a:t>家社区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66350" y="1188948"/>
            <a:ext cx="12550096" cy="2494778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5000" kern="0" dirty="0" smtClean="0">
                <a:solidFill>
                  <a:srgbClr val="FF0000"/>
                </a:solidFill>
              </a:rPr>
              <a:t>吉文化大道：</a:t>
            </a:r>
          </a:p>
          <a:p>
            <a:r>
              <a:rPr lang="en-US" altLang="en-US" sz="2200" kern="0" dirty="0" smtClean="0">
                <a:solidFill>
                  <a:schemeClr val="accent1"/>
                </a:solidFill>
              </a:rPr>
              <a:t>       </a:t>
            </a:r>
            <a:r>
              <a:rPr lang="zh-CN" altLang="en-US" sz="2200" kern="0" dirty="0" smtClean="0">
                <a:solidFill>
                  <a:schemeClr val="accent1"/>
                </a:solidFill>
              </a:rPr>
              <a:t>以吉文化为主题，结合社区主义核心价值观、结合背街小巷整治进行文化景观呈现。“吉”本义里有吉祥、善及对美好的期盼等意义。“吉”字文化内涵丰富，与社会主义核心价值观中友善、富强、勤劳等都可以实现意思上的链接。让核心价值观同地域文化相结合，以更朴实的方式呈现出来。</a:t>
            </a:r>
          </a:p>
        </p:txBody>
      </p:sp>
      <p:pic>
        <p:nvPicPr>
          <p:cNvPr id="7" name="Picture 5" descr="C:\Documents and Settings\Administrator\桌面\吉福社区参考图片\福的地雕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39" y="12320351"/>
            <a:ext cx="1754616" cy="993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9090" name="Picture 2" descr="C:\Documents and Settings\Administrator\桌面\价值观.jpg"/>
          <p:cNvPicPr>
            <a:picLocks noChangeAspect="1" noChangeArrowheads="1"/>
          </p:cNvPicPr>
          <p:nvPr/>
        </p:nvPicPr>
        <p:blipFill>
          <a:blip r:embed="rId5"/>
          <a:srcRect l="3007" t="7028" r="3276" b="8152"/>
          <a:stretch>
            <a:fillRect/>
          </a:stretch>
        </p:blipFill>
        <p:spPr bwMode="auto">
          <a:xfrm>
            <a:off x="1515292" y="4402182"/>
            <a:ext cx="12187645" cy="4545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  <a:endParaRPr kumimoji="0" lang="zh-CN" altLang="en-US" sz="4300" kern="0" cap="none" spc="271" normalizeH="0" baseline="0" noProof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>
                <a:solidFill>
                  <a:schemeClr val="tx2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0245" name="标题 1"/>
          <p:cNvSpPr>
            <a:spLocks noGrp="1"/>
          </p:cNvSpPr>
          <p:nvPr>
            <p:ph type="title"/>
          </p:nvPr>
        </p:nvSpPr>
        <p:spPr>
          <a:xfrm>
            <a:off x="3322638" y="4867275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eaLnBrk="1" hangingPunct="1"/>
            <a:r>
              <a:rPr lang="zh-CN" altLang="en-US" dirty="0" smtClean="0">
                <a:solidFill>
                  <a:schemeClr val="bg1"/>
                </a:solidFill>
              </a:rPr>
              <a:t>整体打造与构想</a:t>
            </a:r>
            <a:endParaRPr lang="zh-CN" alt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66350" y="1188948"/>
            <a:ext cx="9676267" cy="2494778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5000" kern="0" dirty="0" smtClean="0">
                <a:solidFill>
                  <a:srgbClr val="FF0000"/>
                </a:solidFill>
              </a:rPr>
              <a:t>福文化广场：</a:t>
            </a:r>
          </a:p>
          <a:p>
            <a:r>
              <a:rPr lang="en-US" altLang="en-US" sz="2200" kern="0" dirty="0" smtClean="0">
                <a:solidFill>
                  <a:schemeClr val="accent1"/>
                </a:solidFill>
              </a:rPr>
              <a:t>       </a:t>
            </a:r>
            <a:r>
              <a:rPr lang="zh-CN" altLang="en-US" sz="2200" kern="0" dirty="0" smtClean="0">
                <a:solidFill>
                  <a:schemeClr val="accent1"/>
                </a:solidFill>
              </a:rPr>
              <a:t>社区楼下广场整体构思，打造“吉福文化广场”，四周辅以景观小品，通往社区门口的大道为“五福大道”，以“五福临门”的创意作引导，将社区大门一至三楼做成统一的“五福门”，在视觉上从社区现有的标牌门楣中跳出来，强化社区党群服务中心的导示性作用。</a:t>
            </a:r>
          </a:p>
          <a:p>
            <a:endParaRPr lang="zh-CN" altLang="en-US" sz="2200" kern="0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5" descr="C:\Documents and Settings\Administrator\桌面\吉福社区参考图片\福的地雕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39" y="12320351"/>
            <a:ext cx="1754616" cy="993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6" descr="C:\Documents and Settings\Administrator\桌面\吉福社区参考图片\户外景观小品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89" y="4769912"/>
            <a:ext cx="2979485" cy="1929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F:\吉福社区\吉福社区找的图片\吉福社区参考图片\户外小品福字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21" y="6938205"/>
            <a:ext cx="2967615" cy="1838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F:\吉福社区\吉福社区找的图片\五福临门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482" y="1852706"/>
            <a:ext cx="2400705" cy="2400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10" descr="F:\吉福社区\拍的\IMG_586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83" y="4715692"/>
            <a:ext cx="2922740" cy="40048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6" descr="C:\Documents and Settings\Administrator\桌面\吉福社区参考图片\福字电视背景墙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81467" y="4789714"/>
            <a:ext cx="6200590" cy="3962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37800" y="826998"/>
            <a:ext cx="9676267" cy="2494778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5000" kern="0" dirty="0" smtClean="0">
                <a:solidFill>
                  <a:srgbClr val="FF0000"/>
                </a:solidFill>
              </a:rPr>
              <a:t>家社区：</a:t>
            </a:r>
          </a:p>
          <a:p>
            <a:r>
              <a:rPr lang="zh-CN" altLang="en-US" sz="2200" kern="0" dirty="0" smtClean="0">
                <a:solidFill>
                  <a:schemeClr val="accent1"/>
                </a:solidFill>
              </a:rPr>
              <a:t>       在社区党群服务中心内部功能区与空间划分上，则从服务供给侧的角度充分考虑社区居民需求，从需求的角度来打造五福社区，利用党群中心平台阵地，实现社会管理全覆盖、社会服务零距离，以提高社区居民生活质量。</a:t>
            </a:r>
          </a:p>
        </p:txBody>
      </p:sp>
      <p:sp>
        <p:nvSpPr>
          <p:cNvPr id="12" name="Rectangle 3"/>
          <p:cNvSpPr/>
          <p:nvPr/>
        </p:nvSpPr>
        <p:spPr>
          <a:xfrm>
            <a:off x="7467600" y="5065531"/>
            <a:ext cx="7067549" cy="3462486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设计说明：</a:t>
            </a:r>
            <a:r>
              <a:rPr lang="zh-CN" altLang="en-US" sz="2200" dirty="0" smtClean="0"/>
              <a:t>一至三楼通道为绿色文化走廊，与三楼阅读生态走廊相连接，视觉上有很好的延伸性。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endParaRPr lang="en-US" altLang="zh-CN" sz="26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一楼过道：主标题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党建引领，为民谋“福”。造型配图。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二楼过道：主标题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五大路径，共享福祉。造型配图。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三楼过道：主标题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五大服务，五福临门。造型配图。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529987" y="3622221"/>
            <a:ext cx="641746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82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1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）吉福绿色文化走廊（一至三楼楼道）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Picture 5" descr="C:\Documents and Settings\Administrator\桌面\微信图片_201804261356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6075" y="4559985"/>
            <a:ext cx="5165725" cy="557515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吉福党群效果图\楼梯间2.jpg"/>
          <p:cNvPicPr>
            <a:picLocks noChangeAspect="1" noChangeArrowheads="1"/>
          </p:cNvPicPr>
          <p:nvPr/>
        </p:nvPicPr>
        <p:blipFill>
          <a:blip r:embed="rId2" cstate="print"/>
          <a:srcRect l="15291" r="8640"/>
          <a:stretch>
            <a:fillRect/>
          </a:stretch>
        </p:blipFill>
        <p:spPr bwMode="auto">
          <a:xfrm>
            <a:off x="1097279" y="1024346"/>
            <a:ext cx="13096243" cy="660980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377860" y="7802434"/>
            <a:ext cx="1233814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C00000"/>
                </a:solidFill>
              </a:rPr>
              <a:t>设计说明</a:t>
            </a:r>
            <a:r>
              <a:rPr lang="zh-CN" altLang="en-US" sz="2200" dirty="0" smtClean="0"/>
              <a:t>：吉字装饰，寓大吉大利</a:t>
            </a:r>
            <a:r>
              <a:rPr lang="en-US" altLang="zh-CN" sz="2200" dirty="0" smtClean="0"/>
              <a:t>——</a:t>
            </a:r>
            <a:r>
              <a:rPr lang="zh-CN" altLang="en-US" sz="2200" b="1" dirty="0" smtClean="0"/>
              <a:t>共建和谐吉祥</a:t>
            </a:r>
            <a:r>
              <a:rPr lang="zh-CN" altLang="en-US" sz="2200" dirty="0" smtClean="0"/>
              <a:t>。</a:t>
            </a:r>
          </a:p>
          <a:p>
            <a:r>
              <a:rPr lang="zh-CN" altLang="en-US" sz="2000" dirty="0" smtClean="0"/>
              <a:t>通过吉字的释义、社区简介及党群中心功能室呈现，结合绿植的自然与木质的温馨，展现吉福社区党群服务中心吉祥、祥和、和谐的整体感觉。</a:t>
            </a:r>
          </a:p>
        </p:txBody>
      </p:sp>
      <p:sp>
        <p:nvSpPr>
          <p:cNvPr id="7" name="矩形 6"/>
          <p:cNvSpPr/>
          <p:nvPr/>
        </p:nvSpPr>
        <p:spPr>
          <a:xfrm flipH="1">
            <a:off x="1409700" y="9176663"/>
            <a:ext cx="4719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000" kern="0" dirty="0" smtClean="0">
                <a:solidFill>
                  <a:srgbClr val="FF0000"/>
                </a:solidFill>
              </a:rPr>
              <a:t>一楼左墙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I:\吉福党群效果图\楼梯间1.jpg"/>
          <p:cNvPicPr>
            <a:picLocks noChangeAspect="1" noChangeArrowheads="1"/>
          </p:cNvPicPr>
          <p:nvPr/>
        </p:nvPicPr>
        <p:blipFill>
          <a:blip r:embed="rId2" cstate="print"/>
          <a:srcRect r="12421"/>
          <a:stretch>
            <a:fillRect/>
          </a:stretch>
        </p:blipFill>
        <p:spPr bwMode="auto">
          <a:xfrm>
            <a:off x="1046706" y="1962690"/>
            <a:ext cx="13076111" cy="5975531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1130572" y="8389724"/>
            <a:ext cx="124557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C00000"/>
                </a:solidFill>
              </a:rPr>
              <a:t>设计说明</a:t>
            </a:r>
            <a:r>
              <a:rPr lang="en-US" altLang="zh-CN" sz="2200" b="1" dirty="0" smtClean="0">
                <a:solidFill>
                  <a:srgbClr val="C00000"/>
                </a:solidFill>
              </a:rPr>
              <a:t>（</a:t>
            </a:r>
            <a:r>
              <a:rPr lang="zh-CN" altLang="en-US" sz="2200" b="1" dirty="0" smtClean="0">
                <a:solidFill>
                  <a:srgbClr val="C00000"/>
                </a:solidFill>
              </a:rPr>
              <a:t>右墙）：</a:t>
            </a:r>
            <a:r>
              <a:rPr lang="zh-CN" altLang="en-US" sz="2200" dirty="0" smtClean="0"/>
              <a:t>福字装饰，寓大福大贵</a:t>
            </a:r>
            <a:r>
              <a:rPr lang="en-US" altLang="zh-CN" sz="2200" dirty="0" smtClean="0"/>
              <a:t>——</a:t>
            </a:r>
            <a:r>
              <a:rPr lang="zh-CN" altLang="en-US" sz="2200" dirty="0" smtClean="0"/>
              <a:t>共享幸福安康。通过造型体现</a:t>
            </a:r>
            <a:r>
              <a:rPr lang="en-US" altLang="zh-CN" sz="2200" dirty="0" smtClean="0"/>
              <a:t>1551</a:t>
            </a:r>
            <a:r>
              <a:rPr lang="zh-CN" altLang="en-US" sz="2200" dirty="0" smtClean="0"/>
              <a:t>党建工作模式，赋予吉福社区</a:t>
            </a:r>
            <a:r>
              <a:rPr lang="en-US" altLang="zh-CN" sz="2200" dirty="0" smtClean="0"/>
              <a:t>“</a:t>
            </a:r>
            <a:r>
              <a:rPr lang="zh-CN" altLang="en-US" sz="2200" dirty="0" smtClean="0"/>
              <a:t>五福临门</a:t>
            </a:r>
            <a:r>
              <a:rPr lang="en-US" altLang="zh-CN" sz="2200" dirty="0" smtClean="0"/>
              <a:t>”</a:t>
            </a:r>
            <a:r>
              <a:rPr lang="zh-CN" altLang="en-US" sz="2200" dirty="0" smtClean="0"/>
              <a:t>新的精神内涵。</a:t>
            </a:r>
            <a:endParaRPr lang="zh-CN" altLang="en-US" sz="2200" dirty="0"/>
          </a:p>
        </p:txBody>
      </p:sp>
      <p:sp>
        <p:nvSpPr>
          <p:cNvPr id="5" name="矩形 4"/>
          <p:cNvSpPr/>
          <p:nvPr/>
        </p:nvSpPr>
        <p:spPr>
          <a:xfrm flipH="1">
            <a:off x="1143000" y="9429750"/>
            <a:ext cx="375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4000" kern="0" dirty="0" smtClean="0">
                <a:solidFill>
                  <a:srgbClr val="FF0000"/>
                </a:solidFill>
              </a:rPr>
              <a:t>一楼右墙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方案图一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003" b="7632"/>
          <a:stretch>
            <a:fillRect/>
          </a:stretch>
        </p:blipFill>
        <p:spPr>
          <a:xfrm>
            <a:off x="770979" y="1335314"/>
            <a:ext cx="13575665" cy="80989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桌面\三楼社区平面图.jpg"/>
          <p:cNvPicPr>
            <a:picLocks noChangeAspect="1" noChangeArrowheads="1"/>
          </p:cNvPicPr>
          <p:nvPr/>
        </p:nvPicPr>
        <p:blipFill>
          <a:blip r:embed="rId2"/>
          <a:srcRect r="1320"/>
          <a:stretch>
            <a:fillRect/>
          </a:stretch>
        </p:blipFill>
        <p:spPr bwMode="auto">
          <a:xfrm>
            <a:off x="647700" y="1165225"/>
            <a:ext cx="13643066" cy="775335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60972" y="9211618"/>
            <a:ext cx="13536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        设计说明：</a:t>
            </a:r>
            <a:r>
              <a:rPr lang="zh-CN" altLang="en-US" dirty="0" smtClean="0"/>
              <a:t>在平面空间划分上，体现开放式、自由组合式、亲民式布局，空间划分以服务功能相结合，实现功能多样化、服务多样化。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843313" y="1930963"/>
            <a:ext cx="10788469" cy="155004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rgbClr val="FF0000"/>
                </a:solidFill>
              </a:rPr>
              <a:t>设计说明：</a:t>
            </a:r>
            <a:r>
              <a:rPr lang="zh-CN" altLang="en-US" sz="2200" dirty="0" smtClean="0"/>
              <a:t>通过装饰造型打造绿色自然生态走廊。</a:t>
            </a:r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绿色生态走廊四立柱以</a:t>
            </a:r>
            <a:r>
              <a:rPr lang="en-US" altLang="zh-CN" sz="2200" dirty="0" smtClean="0"/>
              <a:t>"</a:t>
            </a:r>
            <a:r>
              <a:rPr lang="zh-CN" altLang="en-US" sz="2200" dirty="0" smtClean="0"/>
              <a:t>吉祥</a:t>
            </a:r>
            <a:r>
              <a:rPr lang="en-US" altLang="zh-CN" sz="2200" dirty="0" smtClean="0"/>
              <a:t>""</a:t>
            </a:r>
            <a:r>
              <a:rPr lang="zh-CN" altLang="en-US" sz="2200" dirty="0" smtClean="0"/>
              <a:t>幸福</a:t>
            </a:r>
            <a:r>
              <a:rPr lang="en-US" altLang="zh-CN" sz="2200" dirty="0" smtClean="0"/>
              <a:t>""</a:t>
            </a:r>
            <a:r>
              <a:rPr lang="zh-CN" altLang="en-US" sz="2200" dirty="0" smtClean="0"/>
              <a:t>和睦</a:t>
            </a:r>
            <a:r>
              <a:rPr lang="en-US" altLang="zh-CN" sz="2200" dirty="0" smtClean="0"/>
              <a:t>""</a:t>
            </a:r>
            <a:r>
              <a:rPr lang="zh-CN" altLang="en-US" sz="2200" dirty="0" smtClean="0"/>
              <a:t>家</a:t>
            </a:r>
            <a:r>
              <a:rPr lang="en-US" altLang="zh-CN" sz="2200" dirty="0" smtClean="0"/>
              <a:t>"</a:t>
            </a:r>
            <a:r>
              <a:rPr lang="zh-CN" altLang="en-US" sz="2200" dirty="0" smtClean="0"/>
              <a:t>字体造型与画面装饰宣传。</a:t>
            </a:r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靠生态走廊整合成都市图书馆资源营造休闲悦读空间，靠墙设休闲卡座。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358537" y="1192503"/>
            <a:ext cx="480644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2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生态读书廊（三楼走廊）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9" name="Picture 2" descr="I:\吉福党群效果图\社区 活动中心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8162" y="3757809"/>
            <a:ext cx="9659937" cy="636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175666" y="2249377"/>
            <a:ext cx="5123544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以立柱构建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间相对独立空间，分两个区分别为：党群大家园、群团新空间。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党群大家园：设有党建指导站、民族调解室、代表之家（党代表、政协委员、人大代表）等功能。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690889" y="1554453"/>
            <a:ext cx="287322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3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党群大家园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1349836" y="5282859"/>
            <a:ext cx="521062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设绿色上网空间、妇女之家、共青团之家、工会之家等。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807003" y="4370225"/>
            <a:ext cx="287322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4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群团新空间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Rectangle 3"/>
          <p:cNvSpPr/>
          <p:nvPr/>
        </p:nvSpPr>
        <p:spPr>
          <a:xfrm>
            <a:off x="1538519" y="7561602"/>
            <a:ext cx="4789719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社区议事厅、道德大讲堂、百姓故事会、社区微党校、家长学校等公共空间区划打造。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053743" y="6648968"/>
            <a:ext cx="260199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5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吉福龙门阵</a:t>
            </a:r>
          </a:p>
        </p:txBody>
      </p:sp>
      <p:pic>
        <p:nvPicPr>
          <p:cNvPr id="16" name="图片 15" descr="社区 活动中心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6402" b="948"/>
          <a:stretch>
            <a:fillRect/>
          </a:stretch>
        </p:blipFill>
        <p:spPr>
          <a:xfrm>
            <a:off x="6848750" y="1375571"/>
            <a:ext cx="6983365" cy="7158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843313" y="2273863"/>
            <a:ext cx="10788469" cy="83099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</a:t>
            </a:r>
            <a:r>
              <a:rPr lang="zh-CN" altLang="en-US" sz="1600" dirty="0" smtClean="0">
                <a:solidFill>
                  <a:srgbClr val="FF0000"/>
                </a:solidFill>
              </a:rPr>
              <a:t> 设计说明：</a:t>
            </a:r>
            <a:r>
              <a:rPr lang="zh-CN" altLang="en-US" sz="1600" dirty="0" smtClean="0"/>
              <a:t>引入“成都铭阳优创科技公司”打造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党群智慧谷，党建智慧化、信息化，党建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，开展党员双报到、党员在线学习、宣传时代先锋等，营造党建引领氛围。转角处配咖啡、茶饮自助吧台。 </a:t>
            </a:r>
            <a:endParaRPr lang="en-US" altLang="zh-CN" sz="1600" dirty="0">
              <a:latin typeface="Arial" panose="020B0604020202020204" pitchFamily="34" charset="0"/>
            </a:endParaRP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358537" y="1554453"/>
            <a:ext cx="2873222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6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党群智慧屋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3" descr="I:\吉福党群效果图\社区 活动中心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97087" y="3650084"/>
            <a:ext cx="10209213" cy="6389266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843313" y="1393051"/>
            <a:ext cx="1183639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 </a:t>
            </a:r>
            <a:r>
              <a:rPr lang="zh-CN" altLang="en-US" sz="1600" dirty="0" smtClean="0">
                <a:solidFill>
                  <a:srgbClr val="FF0000"/>
                </a:solidFill>
              </a:rPr>
              <a:t>设计说明：</a:t>
            </a:r>
            <a:r>
              <a:rPr lang="zh-CN" altLang="en-US" sz="1600" dirty="0" smtClean="0"/>
              <a:t>动感健身房为相对独立空间，在三楼电梯的左边。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       引入社会机构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目拓体育健身俱乐部入驻，根据该片区发展大健康产业的布局及社区居民需求，在社区开展全民健身活动（健身器材、体能测试、体能训练、健康指导）</a:t>
            </a:r>
            <a:r>
              <a:rPr lang="en-US" altLang="zh-CN" sz="1600" dirty="0" smtClean="0"/>
              <a:t>……</a:t>
            </a: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358537" y="625557"/>
            <a:ext cx="294535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7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动感健身房 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9" name="Picture 2" descr="C:\Documents and Settings\Administrator\桌面\微信图片_2018042613555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03472" y="2975428"/>
            <a:ext cx="6570935" cy="5733141"/>
          </a:xfrm>
          <a:prstGeom prst="rect">
            <a:avLst/>
          </a:prstGeom>
          <a:noFill/>
        </p:spPr>
      </p:pic>
      <p:pic>
        <p:nvPicPr>
          <p:cNvPr id="10" name="Picture 3" descr="C:\Documents and Settings\Administrator\桌面\微信图片_2018042613560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6136" y="2960003"/>
            <a:ext cx="3206478" cy="5700404"/>
          </a:xfrm>
          <a:prstGeom prst="rect">
            <a:avLst/>
          </a:prstGeom>
          <a:noFill/>
        </p:spPr>
      </p:pic>
      <p:pic>
        <p:nvPicPr>
          <p:cNvPr id="11" name="Picture 4" descr="C:\Documents and Settings\Administrator\桌面\微信图片_2018042613561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13507" y="2956373"/>
            <a:ext cx="3206478" cy="570040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591801" y="456293"/>
            <a:ext cx="3829050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88941" y="318185"/>
            <a:ext cx="330805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幼圆" pitchFamily="49" charset="-122"/>
              </a:rPr>
              <a:t>打造与构思</a:t>
            </a:r>
            <a:endParaRPr lang="zh-CN" altLang="en-US" sz="3200" b="1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73251" y="444319"/>
            <a:ext cx="549274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16450" y="450626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老旧城区改造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69150" y="44872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背街小巷整治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945650" y="446816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特色街区创建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517400" y="443006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社区服务提升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1955800" y="443006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平安社区创建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rot="5400000">
            <a:off x="7467600" y="39624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rot="10800000" flipV="1">
            <a:off x="2781300" y="3543300"/>
            <a:ext cx="167640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5400000">
            <a:off x="4933950" y="398145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rot="5400000">
            <a:off x="9906000" y="39624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1715750" y="3409950"/>
            <a:ext cx="1238250" cy="1028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286250" y="2761343"/>
            <a:ext cx="7867650" cy="781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62500" y="2751138"/>
            <a:ext cx="6800850" cy="754062"/>
          </a:xfrm>
          <a:prstGeom prst="rect">
            <a:avLst/>
          </a:prstGeom>
        </p:spPr>
        <p:txBody>
          <a:bodyPr lIns="123910" tIns="61955" rIns="123910" bIns="61955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just" defTabSz="1238885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lang="zh-CN" altLang="en-US" sz="3600" dirty="0" smtClean="0">
                <a:solidFill>
                  <a:schemeClr val="bg1"/>
                </a:solidFill>
              </a:rPr>
              <a:t>与社区发展治理五大行动相结合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91000" y="6037943"/>
            <a:ext cx="7867650" cy="781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34" name="文本框 2"/>
          <p:cNvSpPr txBox="1"/>
          <p:nvPr/>
        </p:nvSpPr>
        <p:spPr>
          <a:xfrm>
            <a:off x="5353050" y="6027738"/>
            <a:ext cx="6800850" cy="754062"/>
          </a:xfrm>
          <a:prstGeom prst="rect">
            <a:avLst/>
          </a:prstGeom>
        </p:spPr>
        <p:txBody>
          <a:bodyPr lIns="123910" tIns="61955" rIns="123910" bIns="61955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just" defTabSz="1238885" fontAlgn="auto">
              <a:lnSpc>
                <a:spcPct val="120000"/>
              </a:lnSpc>
              <a:spcAft>
                <a:spcPts val="0"/>
              </a:spcAft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统一文化理念整体打造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69150" y="814481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视觉上进行延伸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 rot="5400000">
            <a:off x="4991100" y="74676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440950" y="814481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功能上满足需求</a:t>
            </a:r>
            <a:endParaRPr lang="zh-CN" altLang="en-US" dirty="0"/>
          </a:p>
        </p:txBody>
      </p:sp>
      <p:cxnSp>
        <p:nvCxnSpPr>
          <p:cNvPr id="38" name="直接箭头连接符 37"/>
          <p:cNvCxnSpPr/>
          <p:nvPr/>
        </p:nvCxnSpPr>
        <p:spPr>
          <a:xfrm rot="5400000">
            <a:off x="8058150" y="74676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165100" y="812576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服务上突出特色</a:t>
            </a:r>
            <a:endParaRPr lang="zh-CN" altLang="en-US" dirty="0"/>
          </a:p>
        </p:txBody>
      </p:sp>
      <p:cxnSp>
        <p:nvCxnSpPr>
          <p:cNvPr id="40" name="直接箭头连接符 39"/>
          <p:cNvCxnSpPr/>
          <p:nvPr/>
        </p:nvCxnSpPr>
        <p:spPr>
          <a:xfrm rot="5400000">
            <a:off x="10744200" y="74676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2857500" y="5048250"/>
            <a:ext cx="1276350" cy="8191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rot="5400000">
            <a:off x="7505700" y="54483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5400000">
            <a:off x="10001250" y="550545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5400000">
            <a:off x="4953000" y="5448300"/>
            <a:ext cx="990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10800000" flipV="1">
            <a:off x="11925300" y="4972050"/>
            <a:ext cx="1009650" cy="971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1546" y="2546953"/>
            <a:ext cx="11836397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 </a:t>
            </a:r>
            <a:r>
              <a:rPr lang="zh-CN" altLang="en-US" sz="1600" dirty="0" smtClean="0">
                <a:solidFill>
                  <a:srgbClr val="FF0000"/>
                </a:solidFill>
              </a:rPr>
              <a:t>设计说明：</a:t>
            </a:r>
            <a:r>
              <a:rPr lang="zh-CN" altLang="en-US" sz="1600" dirty="0" smtClean="0"/>
              <a:t>民族文化一直是社区特色，将些项目保留并融入其他功能。“民族一家亲”空间将民族文化、民族党建、旅游、手工、摄影等文创项目融合一体。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       综合功能室：杨华珍藏羌绣工作室、文创非遗工作室。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36770" y="1750431"/>
            <a:ext cx="294535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8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民族一家亲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402" name="Picture 2" descr="C:\Documents and Settings\Administrator\桌面\IMG_20180327_16085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7918" y="4435066"/>
            <a:ext cx="4521809" cy="3391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403" name="Picture 3" descr="C:\Documents and Settings\Administrator\桌面\IMG_20180327_161622.jpg"/>
          <p:cNvPicPr>
            <a:picLocks noChangeAspect="1" noChangeArrowheads="1"/>
          </p:cNvPicPr>
          <p:nvPr/>
        </p:nvPicPr>
        <p:blipFill>
          <a:blip r:embed="rId5" cstate="print"/>
          <a:srcRect t="15737" b="7869"/>
          <a:stretch>
            <a:fillRect/>
          </a:stretch>
        </p:blipFill>
        <p:spPr bwMode="auto">
          <a:xfrm>
            <a:off x="10851249" y="4402270"/>
            <a:ext cx="3372751" cy="3435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404" name="Picture 4" descr="C:\Documents and Settings\Administrator\桌面\IMG_20180327_16084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625" y="4448673"/>
            <a:ext cx="4521809" cy="33913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843313" y="1538191"/>
            <a:ext cx="10788469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      设计说明：</a:t>
            </a:r>
            <a:r>
              <a:rPr lang="zh-CN" altLang="en-US" sz="1600" dirty="0" smtClean="0"/>
              <a:t>开放式公益客厅设计，主要融合以下功能：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       A:</a:t>
            </a:r>
            <a:r>
              <a:rPr lang="zh-CN" altLang="en-US" sz="1600" dirty="0" smtClean="0"/>
              <a:t>党建公益认领项目（如： 惠民健康行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社区卫生服务中心党建认领项目</a:t>
            </a:r>
            <a:r>
              <a:rPr lang="en-US" altLang="zh-CN" sz="1600" dirty="0" smtClean="0"/>
              <a:t>——</a:t>
            </a:r>
            <a:r>
              <a:rPr lang="zh-CN" altLang="en-US" sz="1600" dirty="0" smtClean="0"/>
              <a:t>进社区为老人免费体检。）；</a:t>
            </a:r>
            <a:r>
              <a:rPr lang="en-US" altLang="zh-CN" sz="1600" dirty="0" smtClean="0"/>
              <a:t>B:</a:t>
            </a:r>
            <a:r>
              <a:rPr lang="zh-CN" altLang="en-US" sz="1600" dirty="0" smtClean="0"/>
              <a:t>社区企业公益认领项目） 如：藏医、藏药、民族产品（唐卡）展示、制作、展销等。</a:t>
            </a:r>
            <a:r>
              <a:rPr lang="en-US" altLang="zh-CN" sz="1600" dirty="0" smtClean="0"/>
              <a:t>C:</a:t>
            </a:r>
            <a:r>
              <a:rPr lang="zh-CN" altLang="en-US" sz="1600" dirty="0" smtClean="0"/>
              <a:t>公益爱心人士认领项目（或推动“时间银行”项目）    如：高桂珍格桑花工作室等。</a:t>
            </a: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1358537" y="973893"/>
            <a:ext cx="2945358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9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公益汇客厅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3" descr="I:\吉福党群效果图\社区 活动中心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649" y="3203120"/>
            <a:ext cx="11302152" cy="7073263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1306295" y="1650667"/>
            <a:ext cx="1267096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       </a:t>
            </a:r>
            <a:r>
              <a:rPr lang="zh-CN" altLang="en-US" sz="1600" dirty="0" smtClean="0">
                <a:solidFill>
                  <a:srgbClr val="FF0000"/>
                </a:solidFill>
              </a:rPr>
              <a:t>设计说明：</a:t>
            </a:r>
            <a:r>
              <a:rPr lang="zh-CN" altLang="en-US" sz="1600" dirty="0" smtClean="0"/>
              <a:t>提升社区生活品质，形象、茶艺、书法、国画等多功能空间。设计时主要考虑以下功能：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       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形象礼仪：化妆讲座、服装搭配沙龙等，提升社区居民的时尚及对美的认识； 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点靓爱家：开展小区居家美化讲座（室内空间改造、装饰、收纳等；绿植养护及摆放造型，阳台、屋顶花院的设计改造、废旧物品的再利用、再造）；</a:t>
            </a:r>
            <a:r>
              <a:rPr lang="en-US" altLang="zh-CN" sz="1600" dirty="0" smtClean="0"/>
              <a:t>C</a:t>
            </a:r>
            <a:r>
              <a:rPr lang="zh-CN" altLang="en-US" sz="1600" dirty="0" smtClean="0"/>
              <a:t>品味生活：读书会、国学、书法、国画开班等； </a:t>
            </a:r>
            <a:r>
              <a:rPr lang="en-US" altLang="zh-CN" sz="1600" dirty="0" smtClean="0"/>
              <a:t>D</a:t>
            </a:r>
            <a:r>
              <a:rPr lang="zh-CN" altLang="en-US" sz="1600" dirty="0" smtClean="0"/>
              <a:t>行行摄摄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旅行与摄影结合，建立社区摄影社团、社区自助旅行社团。</a:t>
            </a: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966659" y="1173453"/>
            <a:ext cx="3035126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268288" defTabSz="914400"/>
            <a:r>
              <a:rPr kumimoji="0" 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（</a:t>
            </a:r>
            <a:r>
              <a:rPr kumimoji="0" lang="en-US" altLang="zh-CN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10</a:t>
            </a:r>
            <a:r>
              <a:rPr kumimoji="0" lang="zh-CN" altLang="en-US" sz="25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）</a:t>
            </a:r>
            <a:r>
              <a:rPr lang="zh-CN" altLang="en-US" sz="2500" b="1" dirty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  <a:cs typeface="宋体" pitchFamily="2" charset="-122"/>
              </a:rPr>
              <a:t>锦尚百花园</a:t>
            </a:r>
            <a:endParaRPr kumimoji="0" lang="zh-CN" altLang="en-US" sz="25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" name="Picture 4" descr="I:\吉福党群效果图\社区 活动中心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839" y="3415454"/>
            <a:ext cx="11015618" cy="6893941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66350" y="598398"/>
            <a:ext cx="12060964" cy="2163852"/>
          </a:xfrm>
          <a:prstGeom prst="rect">
            <a:avLst/>
          </a:prstGeom>
        </p:spPr>
        <p:txBody>
          <a:bodyPr lIns="123910" tIns="61955" rIns="123910" bIns="61955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5000" kern="0" dirty="0" smtClean="0">
                <a:solidFill>
                  <a:srgbClr val="FF0000"/>
                </a:solidFill>
              </a:rPr>
              <a:t>民族团结氛围营造：</a:t>
            </a:r>
            <a:r>
              <a:rPr lang="en-US" altLang="zh-CN" sz="4000" kern="0" dirty="0" smtClean="0">
                <a:solidFill>
                  <a:srgbClr val="FF0000"/>
                </a:solidFill>
              </a:rPr>
              <a:t>(</a:t>
            </a:r>
            <a:r>
              <a:rPr lang="zh-CN" altLang="en-US" sz="4000" kern="0" dirty="0" smtClean="0">
                <a:solidFill>
                  <a:srgbClr val="FF0000"/>
                </a:solidFill>
              </a:rPr>
              <a:t>三楼电梯间公共部分）</a:t>
            </a:r>
          </a:p>
          <a:p>
            <a:r>
              <a:rPr lang="zh-CN" altLang="en-US" sz="2200" kern="0" dirty="0" smtClean="0">
                <a:solidFill>
                  <a:schemeClr val="accent1"/>
                </a:solidFill>
              </a:rPr>
              <a:t>        民族文化、民族团结宣传及氛围打造。拉孟工作室、拉孟少数民族志愿服务队（活动阵地）。</a:t>
            </a:r>
          </a:p>
        </p:txBody>
      </p:sp>
      <p:pic>
        <p:nvPicPr>
          <p:cNvPr id="8" name="Picture 3" descr="F:\吉福社区\拍的\IMG_58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53" y="6143814"/>
            <a:ext cx="3543076" cy="2926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3" descr="C:\Documents and Settings\Administrator\桌面\少数民族文化浮雕墙图片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813" y="6169025"/>
            <a:ext cx="2949575" cy="3736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32" y="3523639"/>
            <a:ext cx="4101100" cy="2804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9" y="6908799"/>
            <a:ext cx="1988456" cy="2369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56" y="6633026"/>
            <a:ext cx="1988457" cy="2369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7649026"/>
            <a:ext cx="1956385" cy="236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93" y="2783412"/>
            <a:ext cx="4059736" cy="2804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4" descr="C:\Documents and Settings\Administrator\桌面\民族文化墙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951" y="2768896"/>
            <a:ext cx="3970908" cy="2804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  <a:endParaRPr kumimoji="0" lang="zh-CN" altLang="en-US" sz="4300" kern="0" cap="none" spc="271" normalizeH="0" baseline="0" noProof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8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6</a:t>
            </a:r>
            <a:endParaRPr lang="en-US" altLang="zh-CN" sz="95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1749" name="标题 1"/>
          <p:cNvSpPr>
            <a:spLocks noGrp="1"/>
          </p:cNvSpPr>
          <p:nvPr>
            <p:ph type="title"/>
          </p:nvPr>
        </p:nvSpPr>
        <p:spPr>
          <a:xfrm>
            <a:off x="3322638" y="4867275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defTabSz="928370" eaLnBrk="1" hangingPunct="1"/>
            <a:r>
              <a:rPr lang="zh-CN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打造风格及要求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1"/>
          <p:cNvSpPr txBox="1"/>
          <p:nvPr/>
        </p:nvSpPr>
        <p:spPr>
          <a:xfrm>
            <a:off x="1475013" y="1831064"/>
            <a:ext cx="3255963" cy="1241425"/>
          </a:xfrm>
          <a:prstGeom prst="rect">
            <a:avLst/>
          </a:prstGeom>
          <a:noFill/>
          <a:ln w="9525">
            <a:noFill/>
          </a:ln>
        </p:spPr>
        <p:txBody>
          <a:bodyPr lIns="123910" tIns="61955" rIns="123910" bIns="61955" anchor="ctr"/>
          <a:lstStyle/>
          <a:p>
            <a:pPr defTabSz="685800">
              <a:lnSpc>
                <a:spcPct val="90000"/>
              </a:lnSpc>
            </a:pPr>
            <a:r>
              <a:rPr lang="en-US" altLang="zh-CN" sz="3000" b="1" dirty="0">
                <a:solidFill>
                  <a:schemeClr val="accent1"/>
                </a:solidFill>
                <a:latin typeface="方正大标宋简体" pitchFamily="65" charset="-122"/>
                <a:ea typeface="方正大标宋简体" pitchFamily="65" charset="-122"/>
              </a:rPr>
              <a:t>◇</a:t>
            </a:r>
            <a:r>
              <a:rPr lang="zh-CN" altLang="en-US" sz="3000" b="1" dirty="0">
                <a:solidFill>
                  <a:schemeClr val="accent1"/>
                </a:solidFill>
                <a:latin typeface="方正大标宋简体" pitchFamily="65" charset="-122"/>
                <a:ea typeface="方正大标宋简体" pitchFamily="65" charset="-122"/>
              </a:rPr>
              <a:t>统一形象</a:t>
            </a:r>
          </a:p>
        </p:txBody>
      </p:sp>
      <p:sp>
        <p:nvSpPr>
          <p:cNvPr id="20" name="矩形 19"/>
          <p:cNvSpPr/>
          <p:nvPr/>
        </p:nvSpPr>
        <p:spPr>
          <a:xfrm>
            <a:off x="1749650" y="3132365"/>
            <a:ext cx="276429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688975" algn="just" defTabSz="123825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街面及外观统一，统一党群服务项目元素标识，统一吉福社区以“福”文化为代表的党建特色。包括标识、牌匾、服务指引以及服务品质等；丰富功能设置，做到功能的延展性。</a:t>
            </a:r>
          </a:p>
        </p:txBody>
      </p:sp>
      <p:sp>
        <p:nvSpPr>
          <p:cNvPr id="32772" name="文本框 1"/>
          <p:cNvSpPr txBox="1"/>
          <p:nvPr/>
        </p:nvSpPr>
        <p:spPr>
          <a:xfrm>
            <a:off x="6614647" y="3819060"/>
            <a:ext cx="3255962" cy="1241425"/>
          </a:xfrm>
          <a:prstGeom prst="rect">
            <a:avLst/>
          </a:prstGeom>
          <a:noFill/>
          <a:ln w="9525">
            <a:noFill/>
          </a:ln>
        </p:spPr>
        <p:txBody>
          <a:bodyPr lIns="123910" tIns="61955" rIns="123910" bIns="61955" anchor="ctr"/>
          <a:lstStyle/>
          <a:p>
            <a:pPr defTabSz="685800">
              <a:lnSpc>
                <a:spcPct val="90000"/>
              </a:lnSpc>
            </a:pPr>
            <a:r>
              <a:rPr lang="en-US" altLang="zh-CN" sz="3000" b="1" dirty="0">
                <a:solidFill>
                  <a:schemeClr val="accent1"/>
                </a:solidFill>
                <a:latin typeface="方正大标宋简体" pitchFamily="65" charset="-122"/>
                <a:ea typeface="方正大标宋简体" pitchFamily="65" charset="-122"/>
              </a:rPr>
              <a:t>◇</a:t>
            </a:r>
            <a:r>
              <a:rPr lang="zh-CN" altLang="en-US" sz="3000" b="1" dirty="0">
                <a:solidFill>
                  <a:schemeClr val="accent1"/>
                </a:solidFill>
                <a:latin typeface="方正大标宋简体" pitchFamily="65" charset="-122"/>
                <a:ea typeface="方正大标宋简体" pitchFamily="65" charset="-122"/>
              </a:rPr>
              <a:t>统一风格</a:t>
            </a:r>
          </a:p>
        </p:txBody>
      </p:sp>
      <p:sp>
        <p:nvSpPr>
          <p:cNvPr id="24" name="矩形 23"/>
          <p:cNvSpPr/>
          <p:nvPr/>
        </p:nvSpPr>
        <p:spPr>
          <a:xfrm>
            <a:off x="6627347" y="4917610"/>
            <a:ext cx="3495675" cy="31702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688975" algn="just" defTabSz="123825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色彩上运用武侯红、现代灰、生态绿来作主要表现。格调上运用休闲吧式风格，营造开放、轻松、亲和、沟通氛围。</a:t>
            </a:r>
          </a:p>
          <a:p>
            <a:pPr marL="0" marR="0" lvl="0" indent="688975" algn="just" defTabSz="123825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	</a:t>
            </a:r>
          </a:p>
        </p:txBody>
      </p:sp>
      <p:sp>
        <p:nvSpPr>
          <p:cNvPr id="9" name="矩形 8"/>
          <p:cNvSpPr/>
          <p:nvPr/>
        </p:nvSpPr>
        <p:spPr>
          <a:xfrm>
            <a:off x="10606314" y="4281696"/>
            <a:ext cx="2065714" cy="88671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624455" y="5471871"/>
            <a:ext cx="2090057" cy="885378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638969" y="6705591"/>
            <a:ext cx="2090057" cy="8853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reeform 5"/>
          <p:cNvSpPr>
            <a:spLocks noEditPoints="1"/>
          </p:cNvSpPr>
          <p:nvPr/>
        </p:nvSpPr>
        <p:spPr>
          <a:xfrm rot="-120000">
            <a:off x="4318000" y="4549775"/>
            <a:ext cx="6026150" cy="1457325"/>
          </a:xfrm>
          <a:custGeom>
            <a:avLst/>
            <a:gdLst>
              <a:gd name="txL" fmla="*/ 0 w 7794"/>
              <a:gd name="txT" fmla="*/ 0 h 2592"/>
              <a:gd name="txR" fmla="*/ 7794 w 7794"/>
              <a:gd name="txB" fmla="*/ 2592 h 2592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7794" h="2592">
                <a:moveTo>
                  <a:pt x="3114" y="811"/>
                </a:moveTo>
                <a:lnTo>
                  <a:pt x="3008" y="1727"/>
                </a:lnTo>
                <a:lnTo>
                  <a:pt x="3359" y="1700"/>
                </a:lnTo>
                <a:lnTo>
                  <a:pt x="3117" y="811"/>
                </a:lnTo>
                <a:lnTo>
                  <a:pt x="3114" y="811"/>
                </a:lnTo>
                <a:close/>
                <a:moveTo>
                  <a:pt x="5306" y="273"/>
                </a:moveTo>
                <a:lnTo>
                  <a:pt x="6039" y="219"/>
                </a:lnTo>
                <a:lnTo>
                  <a:pt x="6043" y="288"/>
                </a:lnTo>
                <a:lnTo>
                  <a:pt x="5911" y="298"/>
                </a:lnTo>
                <a:lnTo>
                  <a:pt x="5966" y="1072"/>
                </a:lnTo>
                <a:lnTo>
                  <a:pt x="6001" y="1018"/>
                </a:lnTo>
                <a:lnTo>
                  <a:pt x="6032" y="968"/>
                </a:lnTo>
                <a:lnTo>
                  <a:pt x="6062" y="920"/>
                </a:lnTo>
                <a:lnTo>
                  <a:pt x="6089" y="876"/>
                </a:lnTo>
                <a:lnTo>
                  <a:pt x="6114" y="836"/>
                </a:lnTo>
                <a:lnTo>
                  <a:pt x="6137" y="797"/>
                </a:lnTo>
                <a:lnTo>
                  <a:pt x="6160" y="761"/>
                </a:lnTo>
                <a:lnTo>
                  <a:pt x="6180" y="730"/>
                </a:lnTo>
                <a:lnTo>
                  <a:pt x="6197" y="699"/>
                </a:lnTo>
                <a:lnTo>
                  <a:pt x="6214" y="674"/>
                </a:lnTo>
                <a:lnTo>
                  <a:pt x="6228" y="651"/>
                </a:lnTo>
                <a:lnTo>
                  <a:pt x="6239" y="630"/>
                </a:lnTo>
                <a:lnTo>
                  <a:pt x="6251" y="615"/>
                </a:lnTo>
                <a:lnTo>
                  <a:pt x="6258" y="599"/>
                </a:lnTo>
                <a:lnTo>
                  <a:pt x="6264" y="590"/>
                </a:lnTo>
                <a:lnTo>
                  <a:pt x="6268" y="580"/>
                </a:lnTo>
                <a:lnTo>
                  <a:pt x="6279" y="555"/>
                </a:lnTo>
                <a:lnTo>
                  <a:pt x="6287" y="524"/>
                </a:lnTo>
                <a:lnTo>
                  <a:pt x="6291" y="494"/>
                </a:lnTo>
                <a:lnTo>
                  <a:pt x="6291" y="459"/>
                </a:lnTo>
                <a:lnTo>
                  <a:pt x="6285" y="415"/>
                </a:lnTo>
                <a:lnTo>
                  <a:pt x="6274" y="377"/>
                </a:lnTo>
                <a:lnTo>
                  <a:pt x="6260" y="346"/>
                </a:lnTo>
                <a:lnTo>
                  <a:pt x="6241" y="321"/>
                </a:lnTo>
                <a:lnTo>
                  <a:pt x="6216" y="302"/>
                </a:lnTo>
                <a:lnTo>
                  <a:pt x="6189" y="288"/>
                </a:lnTo>
                <a:lnTo>
                  <a:pt x="6156" y="282"/>
                </a:lnTo>
                <a:lnTo>
                  <a:pt x="6120" y="282"/>
                </a:lnTo>
                <a:lnTo>
                  <a:pt x="6105" y="282"/>
                </a:lnTo>
                <a:lnTo>
                  <a:pt x="6099" y="215"/>
                </a:lnTo>
                <a:lnTo>
                  <a:pt x="6671" y="173"/>
                </a:lnTo>
                <a:lnTo>
                  <a:pt x="6677" y="240"/>
                </a:lnTo>
                <a:lnTo>
                  <a:pt x="6658" y="242"/>
                </a:lnTo>
                <a:lnTo>
                  <a:pt x="6636" y="244"/>
                </a:lnTo>
                <a:lnTo>
                  <a:pt x="6617" y="252"/>
                </a:lnTo>
                <a:lnTo>
                  <a:pt x="6596" y="261"/>
                </a:lnTo>
                <a:lnTo>
                  <a:pt x="6575" y="275"/>
                </a:lnTo>
                <a:lnTo>
                  <a:pt x="6552" y="292"/>
                </a:lnTo>
                <a:lnTo>
                  <a:pt x="6531" y="311"/>
                </a:lnTo>
                <a:lnTo>
                  <a:pt x="6508" y="334"/>
                </a:lnTo>
                <a:lnTo>
                  <a:pt x="6487" y="361"/>
                </a:lnTo>
                <a:lnTo>
                  <a:pt x="6464" y="392"/>
                </a:lnTo>
                <a:lnTo>
                  <a:pt x="6441" y="423"/>
                </a:lnTo>
                <a:lnTo>
                  <a:pt x="6416" y="457"/>
                </a:lnTo>
                <a:lnTo>
                  <a:pt x="6393" y="494"/>
                </a:lnTo>
                <a:lnTo>
                  <a:pt x="6368" y="532"/>
                </a:lnTo>
                <a:lnTo>
                  <a:pt x="6343" y="572"/>
                </a:lnTo>
                <a:lnTo>
                  <a:pt x="6318" y="615"/>
                </a:lnTo>
                <a:lnTo>
                  <a:pt x="6293" y="659"/>
                </a:lnTo>
                <a:lnTo>
                  <a:pt x="6809" y="2044"/>
                </a:lnTo>
                <a:lnTo>
                  <a:pt x="6863" y="2040"/>
                </a:lnTo>
                <a:lnTo>
                  <a:pt x="6869" y="2108"/>
                </a:lnTo>
                <a:lnTo>
                  <a:pt x="6212" y="2158"/>
                </a:lnTo>
                <a:lnTo>
                  <a:pt x="6206" y="2088"/>
                </a:lnTo>
                <a:lnTo>
                  <a:pt x="6318" y="2081"/>
                </a:lnTo>
                <a:lnTo>
                  <a:pt x="5978" y="1164"/>
                </a:lnTo>
                <a:lnTo>
                  <a:pt x="5974" y="1164"/>
                </a:lnTo>
                <a:lnTo>
                  <a:pt x="6043" y="2100"/>
                </a:lnTo>
                <a:lnTo>
                  <a:pt x="6166" y="2092"/>
                </a:lnTo>
                <a:lnTo>
                  <a:pt x="6172" y="2160"/>
                </a:lnTo>
                <a:lnTo>
                  <a:pt x="5450" y="2213"/>
                </a:lnTo>
                <a:lnTo>
                  <a:pt x="5444" y="2146"/>
                </a:lnTo>
                <a:lnTo>
                  <a:pt x="5573" y="2136"/>
                </a:lnTo>
                <a:lnTo>
                  <a:pt x="5440" y="332"/>
                </a:lnTo>
                <a:lnTo>
                  <a:pt x="5312" y="342"/>
                </a:lnTo>
                <a:lnTo>
                  <a:pt x="5306" y="273"/>
                </a:lnTo>
                <a:close/>
                <a:moveTo>
                  <a:pt x="3951" y="375"/>
                </a:moveTo>
                <a:lnTo>
                  <a:pt x="4576" y="328"/>
                </a:lnTo>
                <a:lnTo>
                  <a:pt x="5106" y="1406"/>
                </a:lnTo>
                <a:lnTo>
                  <a:pt x="5072" y="932"/>
                </a:lnTo>
                <a:lnTo>
                  <a:pt x="5066" y="861"/>
                </a:lnTo>
                <a:lnTo>
                  <a:pt x="5058" y="797"/>
                </a:lnTo>
                <a:lnTo>
                  <a:pt x="5051" y="736"/>
                </a:lnTo>
                <a:lnTo>
                  <a:pt x="5041" y="680"/>
                </a:lnTo>
                <a:lnTo>
                  <a:pt x="5031" y="630"/>
                </a:lnTo>
                <a:lnTo>
                  <a:pt x="5020" y="584"/>
                </a:lnTo>
                <a:lnTo>
                  <a:pt x="5008" y="544"/>
                </a:lnTo>
                <a:lnTo>
                  <a:pt x="4995" y="505"/>
                </a:lnTo>
                <a:lnTo>
                  <a:pt x="4980" y="475"/>
                </a:lnTo>
                <a:lnTo>
                  <a:pt x="4964" y="448"/>
                </a:lnTo>
                <a:lnTo>
                  <a:pt x="4949" y="425"/>
                </a:lnTo>
                <a:lnTo>
                  <a:pt x="4930" y="405"/>
                </a:lnTo>
                <a:lnTo>
                  <a:pt x="4911" y="392"/>
                </a:lnTo>
                <a:lnTo>
                  <a:pt x="4891" y="382"/>
                </a:lnTo>
                <a:lnTo>
                  <a:pt x="4870" y="377"/>
                </a:lnTo>
                <a:lnTo>
                  <a:pt x="4849" y="377"/>
                </a:lnTo>
                <a:lnTo>
                  <a:pt x="4813" y="378"/>
                </a:lnTo>
                <a:lnTo>
                  <a:pt x="4807" y="311"/>
                </a:lnTo>
                <a:lnTo>
                  <a:pt x="5239" y="279"/>
                </a:lnTo>
                <a:lnTo>
                  <a:pt x="5243" y="346"/>
                </a:lnTo>
                <a:lnTo>
                  <a:pt x="5223" y="353"/>
                </a:lnTo>
                <a:lnTo>
                  <a:pt x="5204" y="363"/>
                </a:lnTo>
                <a:lnTo>
                  <a:pt x="5187" y="378"/>
                </a:lnTo>
                <a:lnTo>
                  <a:pt x="5172" y="396"/>
                </a:lnTo>
                <a:lnTo>
                  <a:pt x="5158" y="417"/>
                </a:lnTo>
                <a:lnTo>
                  <a:pt x="5145" y="442"/>
                </a:lnTo>
                <a:lnTo>
                  <a:pt x="5135" y="471"/>
                </a:lnTo>
                <a:lnTo>
                  <a:pt x="5126" y="505"/>
                </a:lnTo>
                <a:lnTo>
                  <a:pt x="5118" y="542"/>
                </a:lnTo>
                <a:lnTo>
                  <a:pt x="5112" y="582"/>
                </a:lnTo>
                <a:lnTo>
                  <a:pt x="5108" y="626"/>
                </a:lnTo>
                <a:lnTo>
                  <a:pt x="5106" y="674"/>
                </a:lnTo>
                <a:lnTo>
                  <a:pt x="5104" y="726"/>
                </a:lnTo>
                <a:lnTo>
                  <a:pt x="5106" y="782"/>
                </a:lnTo>
                <a:lnTo>
                  <a:pt x="5108" y="840"/>
                </a:lnTo>
                <a:lnTo>
                  <a:pt x="5112" y="903"/>
                </a:lnTo>
                <a:lnTo>
                  <a:pt x="5210" y="2231"/>
                </a:lnTo>
                <a:lnTo>
                  <a:pt x="4951" y="2250"/>
                </a:lnTo>
                <a:lnTo>
                  <a:pt x="4193" y="713"/>
                </a:lnTo>
                <a:lnTo>
                  <a:pt x="4262" y="1637"/>
                </a:lnTo>
                <a:lnTo>
                  <a:pt x="4267" y="1708"/>
                </a:lnTo>
                <a:lnTo>
                  <a:pt x="4275" y="1775"/>
                </a:lnTo>
                <a:lnTo>
                  <a:pt x="4285" y="1837"/>
                </a:lnTo>
                <a:lnTo>
                  <a:pt x="4294" y="1894"/>
                </a:lnTo>
                <a:lnTo>
                  <a:pt x="4304" y="1946"/>
                </a:lnTo>
                <a:lnTo>
                  <a:pt x="4317" y="1994"/>
                </a:lnTo>
                <a:lnTo>
                  <a:pt x="4331" y="2038"/>
                </a:lnTo>
                <a:lnTo>
                  <a:pt x="4344" y="2077"/>
                </a:lnTo>
                <a:lnTo>
                  <a:pt x="4361" y="2110"/>
                </a:lnTo>
                <a:lnTo>
                  <a:pt x="4379" y="2140"/>
                </a:lnTo>
                <a:lnTo>
                  <a:pt x="4396" y="2163"/>
                </a:lnTo>
                <a:lnTo>
                  <a:pt x="4415" y="2183"/>
                </a:lnTo>
                <a:lnTo>
                  <a:pt x="4436" y="2198"/>
                </a:lnTo>
                <a:lnTo>
                  <a:pt x="4459" y="2209"/>
                </a:lnTo>
                <a:lnTo>
                  <a:pt x="4482" y="2215"/>
                </a:lnTo>
                <a:lnTo>
                  <a:pt x="4507" y="2215"/>
                </a:lnTo>
                <a:lnTo>
                  <a:pt x="4511" y="2283"/>
                </a:lnTo>
                <a:lnTo>
                  <a:pt x="4095" y="2313"/>
                </a:lnTo>
                <a:lnTo>
                  <a:pt x="4091" y="2246"/>
                </a:lnTo>
                <a:lnTo>
                  <a:pt x="4112" y="2240"/>
                </a:lnTo>
                <a:lnTo>
                  <a:pt x="4133" y="2231"/>
                </a:lnTo>
                <a:lnTo>
                  <a:pt x="4150" y="2215"/>
                </a:lnTo>
                <a:lnTo>
                  <a:pt x="4168" y="2196"/>
                </a:lnTo>
                <a:lnTo>
                  <a:pt x="4181" y="2173"/>
                </a:lnTo>
                <a:lnTo>
                  <a:pt x="4193" y="2146"/>
                </a:lnTo>
                <a:lnTo>
                  <a:pt x="4202" y="2113"/>
                </a:lnTo>
                <a:lnTo>
                  <a:pt x="4210" y="2077"/>
                </a:lnTo>
                <a:lnTo>
                  <a:pt x="4221" y="1998"/>
                </a:lnTo>
                <a:lnTo>
                  <a:pt x="4229" y="1917"/>
                </a:lnTo>
                <a:lnTo>
                  <a:pt x="4229" y="1833"/>
                </a:lnTo>
                <a:lnTo>
                  <a:pt x="4225" y="1745"/>
                </a:lnTo>
                <a:lnTo>
                  <a:pt x="4141" y="607"/>
                </a:lnTo>
                <a:lnTo>
                  <a:pt x="4056" y="434"/>
                </a:lnTo>
                <a:lnTo>
                  <a:pt x="3956" y="442"/>
                </a:lnTo>
                <a:lnTo>
                  <a:pt x="3951" y="375"/>
                </a:lnTo>
                <a:close/>
                <a:moveTo>
                  <a:pt x="3125" y="436"/>
                </a:moveTo>
                <a:lnTo>
                  <a:pt x="3496" y="407"/>
                </a:lnTo>
                <a:lnTo>
                  <a:pt x="3997" y="2254"/>
                </a:lnTo>
                <a:lnTo>
                  <a:pt x="4056" y="2248"/>
                </a:lnTo>
                <a:lnTo>
                  <a:pt x="4062" y="2317"/>
                </a:lnTo>
                <a:lnTo>
                  <a:pt x="3400" y="2365"/>
                </a:lnTo>
                <a:lnTo>
                  <a:pt x="3396" y="2298"/>
                </a:lnTo>
                <a:lnTo>
                  <a:pt x="3517" y="2288"/>
                </a:lnTo>
                <a:lnTo>
                  <a:pt x="3375" y="1768"/>
                </a:lnTo>
                <a:lnTo>
                  <a:pt x="3000" y="1796"/>
                </a:lnTo>
                <a:lnTo>
                  <a:pt x="2996" y="1881"/>
                </a:lnTo>
                <a:lnTo>
                  <a:pt x="2998" y="1964"/>
                </a:lnTo>
                <a:lnTo>
                  <a:pt x="3008" y="2037"/>
                </a:lnTo>
                <a:lnTo>
                  <a:pt x="3020" y="2104"/>
                </a:lnTo>
                <a:lnTo>
                  <a:pt x="3039" y="2163"/>
                </a:lnTo>
                <a:lnTo>
                  <a:pt x="3062" y="2217"/>
                </a:lnTo>
                <a:lnTo>
                  <a:pt x="3075" y="2240"/>
                </a:lnTo>
                <a:lnTo>
                  <a:pt x="3091" y="2261"/>
                </a:lnTo>
                <a:lnTo>
                  <a:pt x="3108" y="2277"/>
                </a:lnTo>
                <a:lnTo>
                  <a:pt x="3127" y="2290"/>
                </a:lnTo>
                <a:lnTo>
                  <a:pt x="3148" y="2300"/>
                </a:lnTo>
                <a:lnTo>
                  <a:pt x="3171" y="2307"/>
                </a:lnTo>
                <a:lnTo>
                  <a:pt x="3194" y="2311"/>
                </a:lnTo>
                <a:lnTo>
                  <a:pt x="3221" y="2311"/>
                </a:lnTo>
                <a:lnTo>
                  <a:pt x="3227" y="2379"/>
                </a:lnTo>
                <a:lnTo>
                  <a:pt x="2806" y="2409"/>
                </a:lnTo>
                <a:lnTo>
                  <a:pt x="2801" y="2342"/>
                </a:lnTo>
                <a:lnTo>
                  <a:pt x="2812" y="2332"/>
                </a:lnTo>
                <a:lnTo>
                  <a:pt x="2824" y="2319"/>
                </a:lnTo>
                <a:lnTo>
                  <a:pt x="2835" y="2304"/>
                </a:lnTo>
                <a:lnTo>
                  <a:pt x="2845" y="2284"/>
                </a:lnTo>
                <a:lnTo>
                  <a:pt x="2856" y="2263"/>
                </a:lnTo>
                <a:lnTo>
                  <a:pt x="2866" y="2238"/>
                </a:lnTo>
                <a:lnTo>
                  <a:pt x="2876" y="2211"/>
                </a:lnTo>
                <a:lnTo>
                  <a:pt x="2885" y="2181"/>
                </a:lnTo>
                <a:lnTo>
                  <a:pt x="2904" y="2113"/>
                </a:lnTo>
                <a:lnTo>
                  <a:pt x="2920" y="2044"/>
                </a:lnTo>
                <a:lnTo>
                  <a:pt x="2933" y="1969"/>
                </a:lnTo>
                <a:lnTo>
                  <a:pt x="2945" y="1891"/>
                </a:lnTo>
                <a:lnTo>
                  <a:pt x="3125" y="436"/>
                </a:lnTo>
                <a:close/>
                <a:moveTo>
                  <a:pt x="1226" y="576"/>
                </a:moveTo>
                <a:lnTo>
                  <a:pt x="1908" y="526"/>
                </a:lnTo>
                <a:lnTo>
                  <a:pt x="1914" y="594"/>
                </a:lnTo>
                <a:lnTo>
                  <a:pt x="1829" y="599"/>
                </a:lnTo>
                <a:lnTo>
                  <a:pt x="1891" y="1429"/>
                </a:lnTo>
                <a:lnTo>
                  <a:pt x="2081" y="1414"/>
                </a:lnTo>
                <a:lnTo>
                  <a:pt x="2019" y="586"/>
                </a:lnTo>
                <a:lnTo>
                  <a:pt x="1941" y="592"/>
                </a:lnTo>
                <a:lnTo>
                  <a:pt x="1935" y="524"/>
                </a:lnTo>
                <a:lnTo>
                  <a:pt x="2605" y="475"/>
                </a:lnTo>
                <a:lnTo>
                  <a:pt x="2609" y="542"/>
                </a:lnTo>
                <a:lnTo>
                  <a:pt x="2480" y="551"/>
                </a:lnTo>
                <a:lnTo>
                  <a:pt x="2614" y="2356"/>
                </a:lnTo>
                <a:lnTo>
                  <a:pt x="2743" y="2346"/>
                </a:lnTo>
                <a:lnTo>
                  <a:pt x="2749" y="2413"/>
                </a:lnTo>
                <a:lnTo>
                  <a:pt x="2079" y="2463"/>
                </a:lnTo>
                <a:lnTo>
                  <a:pt x="2073" y="2396"/>
                </a:lnTo>
                <a:lnTo>
                  <a:pt x="2152" y="2390"/>
                </a:lnTo>
                <a:lnTo>
                  <a:pt x="2085" y="1479"/>
                </a:lnTo>
                <a:lnTo>
                  <a:pt x="1896" y="1495"/>
                </a:lnTo>
                <a:lnTo>
                  <a:pt x="1964" y="2404"/>
                </a:lnTo>
                <a:lnTo>
                  <a:pt x="2046" y="2398"/>
                </a:lnTo>
                <a:lnTo>
                  <a:pt x="2052" y="2465"/>
                </a:lnTo>
                <a:lnTo>
                  <a:pt x="1370" y="2517"/>
                </a:lnTo>
                <a:lnTo>
                  <a:pt x="1367" y="2448"/>
                </a:lnTo>
                <a:lnTo>
                  <a:pt x="1493" y="2438"/>
                </a:lnTo>
                <a:lnTo>
                  <a:pt x="1359" y="636"/>
                </a:lnTo>
                <a:lnTo>
                  <a:pt x="1232" y="644"/>
                </a:lnTo>
                <a:lnTo>
                  <a:pt x="1226" y="576"/>
                </a:lnTo>
                <a:close/>
                <a:moveTo>
                  <a:pt x="0" y="669"/>
                </a:moveTo>
                <a:lnTo>
                  <a:pt x="1153" y="582"/>
                </a:lnTo>
                <a:lnTo>
                  <a:pt x="1203" y="1258"/>
                </a:lnTo>
                <a:lnTo>
                  <a:pt x="1159" y="1260"/>
                </a:lnTo>
                <a:lnTo>
                  <a:pt x="1146" y="1195"/>
                </a:lnTo>
                <a:lnTo>
                  <a:pt x="1130" y="1132"/>
                </a:lnTo>
                <a:lnTo>
                  <a:pt x="1115" y="1074"/>
                </a:lnTo>
                <a:lnTo>
                  <a:pt x="1098" y="1020"/>
                </a:lnTo>
                <a:lnTo>
                  <a:pt x="1081" y="970"/>
                </a:lnTo>
                <a:lnTo>
                  <a:pt x="1063" y="926"/>
                </a:lnTo>
                <a:lnTo>
                  <a:pt x="1044" y="886"/>
                </a:lnTo>
                <a:lnTo>
                  <a:pt x="1025" y="849"/>
                </a:lnTo>
                <a:lnTo>
                  <a:pt x="1004" y="817"/>
                </a:lnTo>
                <a:lnTo>
                  <a:pt x="981" y="788"/>
                </a:lnTo>
                <a:lnTo>
                  <a:pt x="958" y="761"/>
                </a:lnTo>
                <a:lnTo>
                  <a:pt x="931" y="738"/>
                </a:lnTo>
                <a:lnTo>
                  <a:pt x="904" y="717"/>
                </a:lnTo>
                <a:lnTo>
                  <a:pt x="875" y="701"/>
                </a:lnTo>
                <a:lnTo>
                  <a:pt x="844" y="686"/>
                </a:lnTo>
                <a:lnTo>
                  <a:pt x="812" y="676"/>
                </a:lnTo>
                <a:lnTo>
                  <a:pt x="946" y="2480"/>
                </a:lnTo>
                <a:lnTo>
                  <a:pt x="1086" y="2469"/>
                </a:lnTo>
                <a:lnTo>
                  <a:pt x="1092" y="2536"/>
                </a:lnTo>
                <a:lnTo>
                  <a:pt x="349" y="2592"/>
                </a:lnTo>
                <a:lnTo>
                  <a:pt x="343" y="2525"/>
                </a:lnTo>
                <a:lnTo>
                  <a:pt x="483" y="2513"/>
                </a:lnTo>
                <a:lnTo>
                  <a:pt x="349" y="711"/>
                </a:lnTo>
                <a:lnTo>
                  <a:pt x="320" y="726"/>
                </a:lnTo>
                <a:lnTo>
                  <a:pt x="291" y="743"/>
                </a:lnTo>
                <a:lnTo>
                  <a:pt x="265" y="765"/>
                </a:lnTo>
                <a:lnTo>
                  <a:pt x="242" y="790"/>
                </a:lnTo>
                <a:lnTo>
                  <a:pt x="220" y="815"/>
                </a:lnTo>
                <a:lnTo>
                  <a:pt x="199" y="845"/>
                </a:lnTo>
                <a:lnTo>
                  <a:pt x="182" y="878"/>
                </a:lnTo>
                <a:lnTo>
                  <a:pt x="165" y="913"/>
                </a:lnTo>
                <a:lnTo>
                  <a:pt x="151" y="951"/>
                </a:lnTo>
                <a:lnTo>
                  <a:pt x="140" y="995"/>
                </a:lnTo>
                <a:lnTo>
                  <a:pt x="128" y="1041"/>
                </a:lnTo>
                <a:lnTo>
                  <a:pt x="119" y="1093"/>
                </a:lnTo>
                <a:lnTo>
                  <a:pt x="109" y="1149"/>
                </a:lnTo>
                <a:lnTo>
                  <a:pt x="103" y="1208"/>
                </a:lnTo>
                <a:lnTo>
                  <a:pt x="98" y="1272"/>
                </a:lnTo>
                <a:lnTo>
                  <a:pt x="94" y="1339"/>
                </a:lnTo>
                <a:lnTo>
                  <a:pt x="50" y="1343"/>
                </a:lnTo>
                <a:lnTo>
                  <a:pt x="0" y="669"/>
                </a:lnTo>
                <a:close/>
                <a:moveTo>
                  <a:pt x="7667" y="0"/>
                </a:moveTo>
                <a:lnTo>
                  <a:pt x="7719" y="717"/>
                </a:lnTo>
                <a:lnTo>
                  <a:pt x="7681" y="720"/>
                </a:lnTo>
                <a:lnTo>
                  <a:pt x="7673" y="651"/>
                </a:lnTo>
                <a:lnTo>
                  <a:pt x="7662" y="586"/>
                </a:lnTo>
                <a:lnTo>
                  <a:pt x="7648" y="524"/>
                </a:lnTo>
                <a:lnTo>
                  <a:pt x="7629" y="469"/>
                </a:lnTo>
                <a:lnTo>
                  <a:pt x="7608" y="417"/>
                </a:lnTo>
                <a:lnTo>
                  <a:pt x="7583" y="369"/>
                </a:lnTo>
                <a:lnTo>
                  <a:pt x="7556" y="327"/>
                </a:lnTo>
                <a:lnTo>
                  <a:pt x="7523" y="288"/>
                </a:lnTo>
                <a:lnTo>
                  <a:pt x="7491" y="254"/>
                </a:lnTo>
                <a:lnTo>
                  <a:pt x="7458" y="225"/>
                </a:lnTo>
                <a:lnTo>
                  <a:pt x="7425" y="200"/>
                </a:lnTo>
                <a:lnTo>
                  <a:pt x="7393" y="181"/>
                </a:lnTo>
                <a:lnTo>
                  <a:pt x="7360" y="167"/>
                </a:lnTo>
                <a:lnTo>
                  <a:pt x="7328" y="157"/>
                </a:lnTo>
                <a:lnTo>
                  <a:pt x="7295" y="152"/>
                </a:lnTo>
                <a:lnTo>
                  <a:pt x="7264" y="152"/>
                </a:lnTo>
                <a:lnTo>
                  <a:pt x="7235" y="157"/>
                </a:lnTo>
                <a:lnTo>
                  <a:pt x="7210" y="171"/>
                </a:lnTo>
                <a:lnTo>
                  <a:pt x="7189" y="190"/>
                </a:lnTo>
                <a:lnTo>
                  <a:pt x="7170" y="219"/>
                </a:lnTo>
                <a:lnTo>
                  <a:pt x="7157" y="252"/>
                </a:lnTo>
                <a:lnTo>
                  <a:pt x="7147" y="288"/>
                </a:lnTo>
                <a:lnTo>
                  <a:pt x="7143" y="328"/>
                </a:lnTo>
                <a:lnTo>
                  <a:pt x="7145" y="375"/>
                </a:lnTo>
                <a:lnTo>
                  <a:pt x="7149" y="409"/>
                </a:lnTo>
                <a:lnTo>
                  <a:pt x="7155" y="440"/>
                </a:lnTo>
                <a:lnTo>
                  <a:pt x="7164" y="467"/>
                </a:lnTo>
                <a:lnTo>
                  <a:pt x="7176" y="492"/>
                </a:lnTo>
                <a:lnTo>
                  <a:pt x="7193" y="515"/>
                </a:lnTo>
                <a:lnTo>
                  <a:pt x="7216" y="540"/>
                </a:lnTo>
                <a:lnTo>
                  <a:pt x="7243" y="567"/>
                </a:lnTo>
                <a:lnTo>
                  <a:pt x="7276" y="597"/>
                </a:lnTo>
                <a:lnTo>
                  <a:pt x="7337" y="651"/>
                </a:lnTo>
                <a:lnTo>
                  <a:pt x="7395" y="699"/>
                </a:lnTo>
                <a:lnTo>
                  <a:pt x="7445" y="745"/>
                </a:lnTo>
                <a:lnTo>
                  <a:pt x="7491" y="788"/>
                </a:lnTo>
                <a:lnTo>
                  <a:pt x="7531" y="826"/>
                </a:lnTo>
                <a:lnTo>
                  <a:pt x="7566" y="859"/>
                </a:lnTo>
                <a:lnTo>
                  <a:pt x="7594" y="890"/>
                </a:lnTo>
                <a:lnTo>
                  <a:pt x="7617" y="916"/>
                </a:lnTo>
                <a:lnTo>
                  <a:pt x="7658" y="966"/>
                </a:lnTo>
                <a:lnTo>
                  <a:pt x="7690" y="1018"/>
                </a:lnTo>
                <a:lnTo>
                  <a:pt x="7719" y="1074"/>
                </a:lnTo>
                <a:lnTo>
                  <a:pt x="7740" y="1130"/>
                </a:lnTo>
                <a:lnTo>
                  <a:pt x="7758" y="1189"/>
                </a:lnTo>
                <a:lnTo>
                  <a:pt x="7773" y="1255"/>
                </a:lnTo>
                <a:lnTo>
                  <a:pt x="7783" y="1326"/>
                </a:lnTo>
                <a:lnTo>
                  <a:pt x="7790" y="1399"/>
                </a:lnTo>
                <a:lnTo>
                  <a:pt x="7794" y="1458"/>
                </a:lnTo>
                <a:lnTo>
                  <a:pt x="7794" y="1514"/>
                </a:lnTo>
                <a:lnTo>
                  <a:pt x="7794" y="1568"/>
                </a:lnTo>
                <a:lnTo>
                  <a:pt x="7790" y="1618"/>
                </a:lnTo>
                <a:lnTo>
                  <a:pt x="7783" y="1668"/>
                </a:lnTo>
                <a:lnTo>
                  <a:pt x="7775" y="1714"/>
                </a:lnTo>
                <a:lnTo>
                  <a:pt x="7763" y="1758"/>
                </a:lnTo>
                <a:lnTo>
                  <a:pt x="7750" y="1800"/>
                </a:lnTo>
                <a:lnTo>
                  <a:pt x="7735" y="1839"/>
                </a:lnTo>
                <a:lnTo>
                  <a:pt x="7717" y="1875"/>
                </a:lnTo>
                <a:lnTo>
                  <a:pt x="7698" y="1910"/>
                </a:lnTo>
                <a:lnTo>
                  <a:pt x="7677" y="1942"/>
                </a:lnTo>
                <a:lnTo>
                  <a:pt x="7656" y="1971"/>
                </a:lnTo>
                <a:lnTo>
                  <a:pt x="7631" y="1998"/>
                </a:lnTo>
                <a:lnTo>
                  <a:pt x="7604" y="2021"/>
                </a:lnTo>
                <a:lnTo>
                  <a:pt x="7577" y="2042"/>
                </a:lnTo>
                <a:lnTo>
                  <a:pt x="7548" y="2062"/>
                </a:lnTo>
                <a:lnTo>
                  <a:pt x="7520" y="2079"/>
                </a:lnTo>
                <a:lnTo>
                  <a:pt x="7493" y="2092"/>
                </a:lnTo>
                <a:lnTo>
                  <a:pt x="7466" y="2106"/>
                </a:lnTo>
                <a:lnTo>
                  <a:pt x="7441" y="2115"/>
                </a:lnTo>
                <a:lnTo>
                  <a:pt x="7414" y="2123"/>
                </a:lnTo>
                <a:lnTo>
                  <a:pt x="7389" y="2129"/>
                </a:lnTo>
                <a:lnTo>
                  <a:pt x="7364" y="2131"/>
                </a:lnTo>
                <a:lnTo>
                  <a:pt x="7328" y="2131"/>
                </a:lnTo>
                <a:lnTo>
                  <a:pt x="7289" y="2125"/>
                </a:lnTo>
                <a:lnTo>
                  <a:pt x="7251" y="2113"/>
                </a:lnTo>
                <a:lnTo>
                  <a:pt x="7214" y="2096"/>
                </a:lnTo>
                <a:lnTo>
                  <a:pt x="7178" y="2073"/>
                </a:lnTo>
                <a:lnTo>
                  <a:pt x="7141" y="2044"/>
                </a:lnTo>
                <a:lnTo>
                  <a:pt x="7103" y="2010"/>
                </a:lnTo>
                <a:lnTo>
                  <a:pt x="7066" y="1967"/>
                </a:lnTo>
                <a:lnTo>
                  <a:pt x="6938" y="2183"/>
                </a:lnTo>
                <a:lnTo>
                  <a:pt x="6876" y="1366"/>
                </a:lnTo>
                <a:lnTo>
                  <a:pt x="6919" y="1362"/>
                </a:lnTo>
                <a:lnTo>
                  <a:pt x="6919" y="1372"/>
                </a:lnTo>
                <a:lnTo>
                  <a:pt x="6922" y="1420"/>
                </a:lnTo>
                <a:lnTo>
                  <a:pt x="6928" y="1468"/>
                </a:lnTo>
                <a:lnTo>
                  <a:pt x="6936" y="1512"/>
                </a:lnTo>
                <a:lnTo>
                  <a:pt x="6944" y="1556"/>
                </a:lnTo>
                <a:lnTo>
                  <a:pt x="6951" y="1597"/>
                </a:lnTo>
                <a:lnTo>
                  <a:pt x="6963" y="1635"/>
                </a:lnTo>
                <a:lnTo>
                  <a:pt x="6974" y="1673"/>
                </a:lnTo>
                <a:lnTo>
                  <a:pt x="6986" y="1708"/>
                </a:lnTo>
                <a:lnTo>
                  <a:pt x="7015" y="1773"/>
                </a:lnTo>
                <a:lnTo>
                  <a:pt x="7049" y="1835"/>
                </a:lnTo>
                <a:lnTo>
                  <a:pt x="7091" y="1892"/>
                </a:lnTo>
                <a:lnTo>
                  <a:pt x="7136" y="1944"/>
                </a:lnTo>
                <a:lnTo>
                  <a:pt x="7161" y="1969"/>
                </a:lnTo>
                <a:lnTo>
                  <a:pt x="7186" y="1989"/>
                </a:lnTo>
                <a:lnTo>
                  <a:pt x="7209" y="2006"/>
                </a:lnTo>
                <a:lnTo>
                  <a:pt x="7234" y="2019"/>
                </a:lnTo>
                <a:lnTo>
                  <a:pt x="7257" y="2031"/>
                </a:lnTo>
                <a:lnTo>
                  <a:pt x="7281" y="2037"/>
                </a:lnTo>
                <a:lnTo>
                  <a:pt x="7305" y="2040"/>
                </a:lnTo>
                <a:lnTo>
                  <a:pt x="7328" y="2040"/>
                </a:lnTo>
                <a:lnTo>
                  <a:pt x="7368" y="2033"/>
                </a:lnTo>
                <a:lnTo>
                  <a:pt x="7402" y="2019"/>
                </a:lnTo>
                <a:lnTo>
                  <a:pt x="7433" y="1996"/>
                </a:lnTo>
                <a:lnTo>
                  <a:pt x="7460" y="1967"/>
                </a:lnTo>
                <a:lnTo>
                  <a:pt x="7479" y="1933"/>
                </a:lnTo>
                <a:lnTo>
                  <a:pt x="7493" y="1892"/>
                </a:lnTo>
                <a:lnTo>
                  <a:pt x="7500" y="1848"/>
                </a:lnTo>
                <a:lnTo>
                  <a:pt x="7498" y="1800"/>
                </a:lnTo>
                <a:lnTo>
                  <a:pt x="7497" y="1770"/>
                </a:lnTo>
                <a:lnTo>
                  <a:pt x="7491" y="1743"/>
                </a:lnTo>
                <a:lnTo>
                  <a:pt x="7481" y="1716"/>
                </a:lnTo>
                <a:lnTo>
                  <a:pt x="7470" y="1691"/>
                </a:lnTo>
                <a:lnTo>
                  <a:pt x="7441" y="1643"/>
                </a:lnTo>
                <a:lnTo>
                  <a:pt x="7404" y="1600"/>
                </a:lnTo>
                <a:lnTo>
                  <a:pt x="7395" y="1589"/>
                </a:lnTo>
                <a:lnTo>
                  <a:pt x="7379" y="1575"/>
                </a:lnTo>
                <a:lnTo>
                  <a:pt x="7362" y="1560"/>
                </a:lnTo>
                <a:lnTo>
                  <a:pt x="7341" y="1543"/>
                </a:lnTo>
                <a:lnTo>
                  <a:pt x="7316" y="1522"/>
                </a:lnTo>
                <a:lnTo>
                  <a:pt x="7289" y="1499"/>
                </a:lnTo>
                <a:lnTo>
                  <a:pt x="7258" y="1474"/>
                </a:lnTo>
                <a:lnTo>
                  <a:pt x="7226" y="1447"/>
                </a:lnTo>
                <a:lnTo>
                  <a:pt x="7186" y="1414"/>
                </a:lnTo>
                <a:lnTo>
                  <a:pt x="7149" y="1379"/>
                </a:lnTo>
                <a:lnTo>
                  <a:pt x="7114" y="1343"/>
                </a:lnTo>
                <a:lnTo>
                  <a:pt x="7082" y="1306"/>
                </a:lnTo>
                <a:lnTo>
                  <a:pt x="7051" y="1270"/>
                </a:lnTo>
                <a:lnTo>
                  <a:pt x="7024" y="1230"/>
                </a:lnTo>
                <a:lnTo>
                  <a:pt x="6999" y="1191"/>
                </a:lnTo>
                <a:lnTo>
                  <a:pt x="6974" y="1149"/>
                </a:lnTo>
                <a:lnTo>
                  <a:pt x="6955" y="1107"/>
                </a:lnTo>
                <a:lnTo>
                  <a:pt x="6936" y="1064"/>
                </a:lnTo>
                <a:lnTo>
                  <a:pt x="6919" y="1020"/>
                </a:lnTo>
                <a:lnTo>
                  <a:pt x="6905" y="974"/>
                </a:lnTo>
                <a:lnTo>
                  <a:pt x="6894" y="928"/>
                </a:lnTo>
                <a:lnTo>
                  <a:pt x="6884" y="880"/>
                </a:lnTo>
                <a:lnTo>
                  <a:pt x="6876" y="832"/>
                </a:lnTo>
                <a:lnTo>
                  <a:pt x="6873" y="782"/>
                </a:lnTo>
                <a:lnTo>
                  <a:pt x="6869" y="713"/>
                </a:lnTo>
                <a:lnTo>
                  <a:pt x="6869" y="644"/>
                </a:lnTo>
                <a:lnTo>
                  <a:pt x="6874" y="578"/>
                </a:lnTo>
                <a:lnTo>
                  <a:pt x="6882" y="515"/>
                </a:lnTo>
                <a:lnTo>
                  <a:pt x="6894" y="455"/>
                </a:lnTo>
                <a:lnTo>
                  <a:pt x="6911" y="398"/>
                </a:lnTo>
                <a:lnTo>
                  <a:pt x="6930" y="344"/>
                </a:lnTo>
                <a:lnTo>
                  <a:pt x="6955" y="292"/>
                </a:lnTo>
                <a:lnTo>
                  <a:pt x="6982" y="244"/>
                </a:lnTo>
                <a:lnTo>
                  <a:pt x="7011" y="202"/>
                </a:lnTo>
                <a:lnTo>
                  <a:pt x="7043" y="167"/>
                </a:lnTo>
                <a:lnTo>
                  <a:pt x="7076" y="136"/>
                </a:lnTo>
                <a:lnTo>
                  <a:pt x="7113" y="113"/>
                </a:lnTo>
                <a:lnTo>
                  <a:pt x="7151" y="94"/>
                </a:lnTo>
                <a:lnTo>
                  <a:pt x="7193" y="83"/>
                </a:lnTo>
                <a:lnTo>
                  <a:pt x="7235" y="77"/>
                </a:lnTo>
                <a:lnTo>
                  <a:pt x="7266" y="77"/>
                </a:lnTo>
                <a:lnTo>
                  <a:pt x="7297" y="79"/>
                </a:lnTo>
                <a:lnTo>
                  <a:pt x="7329" y="84"/>
                </a:lnTo>
                <a:lnTo>
                  <a:pt x="7364" y="94"/>
                </a:lnTo>
                <a:lnTo>
                  <a:pt x="7381" y="100"/>
                </a:lnTo>
                <a:lnTo>
                  <a:pt x="7401" y="109"/>
                </a:lnTo>
                <a:lnTo>
                  <a:pt x="7420" y="119"/>
                </a:lnTo>
                <a:lnTo>
                  <a:pt x="7441" y="132"/>
                </a:lnTo>
                <a:lnTo>
                  <a:pt x="7462" y="150"/>
                </a:lnTo>
                <a:lnTo>
                  <a:pt x="7485" y="167"/>
                </a:lnTo>
                <a:lnTo>
                  <a:pt x="7510" y="188"/>
                </a:lnTo>
                <a:lnTo>
                  <a:pt x="7533" y="211"/>
                </a:lnTo>
                <a:lnTo>
                  <a:pt x="766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文本占位符 8"/>
          <p:cNvSpPr>
            <a:spLocks noGrp="1"/>
          </p:cNvSpPr>
          <p:nvPr>
            <p:ph type="body" sz="quarter" idx="10"/>
          </p:nvPr>
        </p:nvSpPr>
        <p:spPr>
          <a:xfrm rot="300000">
            <a:off x="6546850" y="6119813"/>
            <a:ext cx="3922713" cy="819150"/>
          </a:xfrm>
          <a:noFill/>
          <a:ln>
            <a:noFill/>
          </a:ln>
        </p:spPr>
        <p:txBody>
          <a:bodyPr vert="horz" wrap="square" lIns="123910" tIns="61955" rIns="123910" bIns="61955" anchor="ctr"/>
          <a:lstStyle/>
          <a:p>
            <a:pPr defTabSz="928370" eaLnBrk="1" hangingPunct="1">
              <a:buSzPct val="50000"/>
            </a:pPr>
            <a:r>
              <a:rPr lang="zh-CN" alt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成都锦见文化传播有限公司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1.png"/>
          <p:cNvPicPr>
            <a:picLocks noChangeAspect="1" noChangeArrowheads="1"/>
          </p:cNvPicPr>
          <p:nvPr/>
        </p:nvPicPr>
        <p:blipFill>
          <a:blip r:embed="rId2"/>
          <a:srcRect l="3813" t="3295" r="3252"/>
          <a:stretch>
            <a:fillRect/>
          </a:stretch>
        </p:blipFill>
        <p:spPr bwMode="auto">
          <a:xfrm rot="16200000">
            <a:off x="1351192" y="1922093"/>
            <a:ext cx="3096555" cy="4182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 descr="C:\Documents and Settings\Administrator\桌面\2.png"/>
          <p:cNvPicPr>
            <a:picLocks noChangeAspect="1" noChangeArrowheads="1"/>
          </p:cNvPicPr>
          <p:nvPr/>
        </p:nvPicPr>
        <p:blipFill>
          <a:blip r:embed="rId3"/>
          <a:srcRect l="2398" t="3132"/>
          <a:stretch>
            <a:fillRect/>
          </a:stretch>
        </p:blipFill>
        <p:spPr bwMode="auto">
          <a:xfrm rot="16200000">
            <a:off x="5668618" y="2037520"/>
            <a:ext cx="3094384" cy="3962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10" descr="F:\吉福社区\拍的\IMG_5867.JPG"/>
          <p:cNvPicPr>
            <a:picLocks noChangeAspect="1" noChangeArrowheads="1"/>
          </p:cNvPicPr>
          <p:nvPr/>
        </p:nvPicPr>
        <p:blipFill>
          <a:blip r:embed="rId4" cstate="print"/>
          <a:srcRect t="54605"/>
          <a:stretch>
            <a:fillRect/>
          </a:stretch>
        </p:blipFill>
        <p:spPr bwMode="auto">
          <a:xfrm>
            <a:off x="9499741" y="2478158"/>
            <a:ext cx="4878864" cy="30347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1764048" y="6215798"/>
            <a:ext cx="1184593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晋吉南路</a:t>
            </a:r>
            <a:r>
              <a:rPr lang="en-US" altLang="zh-CN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——</a:t>
            </a:r>
            <a:r>
              <a:rPr lang="zh-CN" altLang="en-US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吉福南路</a:t>
            </a:r>
            <a:r>
              <a:rPr lang="en-US" altLang="zh-CN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——</a:t>
            </a:r>
            <a:r>
              <a:rPr lang="zh-CN" altLang="en-US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社区广场</a:t>
            </a:r>
            <a:r>
              <a:rPr lang="en-US" altLang="zh-CN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——</a:t>
            </a:r>
            <a:r>
              <a:rPr lang="zh-CN" altLang="en-US" sz="3500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社区党群服务中心</a:t>
            </a:r>
            <a:endParaRPr lang="zh-CN" altLang="en-US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  <a:endParaRPr kumimoji="0" lang="zh-CN" altLang="en-US" sz="4300" kern="0" cap="none" spc="271" normalizeH="0" baseline="0" noProof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2</a:t>
            </a:r>
            <a:endParaRPr lang="en-US" altLang="zh-CN" sz="95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0245" name="标题 1"/>
          <p:cNvSpPr>
            <a:spLocks noGrp="1"/>
          </p:cNvSpPr>
          <p:nvPr>
            <p:ph type="title"/>
          </p:nvPr>
        </p:nvSpPr>
        <p:spPr>
          <a:xfrm>
            <a:off x="3322638" y="4867275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defTabSz="928370" eaLnBrk="1" hangingPunct="1"/>
            <a:r>
              <a:rPr lang="zh-CN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社区特点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0312400" y="2555875"/>
            <a:ext cx="361950" cy="35242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50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08113" y="4257675"/>
            <a:ext cx="2252663" cy="226377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364913" y="7472363"/>
            <a:ext cx="423863" cy="41275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5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017250" y="3411538"/>
            <a:ext cx="360363" cy="3508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50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2711113" y="2533650"/>
            <a:ext cx="166688" cy="1619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2630014" y="3400153"/>
            <a:ext cx="627691" cy="61459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398625" y="5635625"/>
            <a:ext cx="113530" cy="11134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84788" y="4502150"/>
            <a:ext cx="711200" cy="693738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76" name="文本框 9"/>
          <p:cNvSpPr txBox="1"/>
          <p:nvPr/>
        </p:nvSpPr>
        <p:spPr>
          <a:xfrm>
            <a:off x="1611313" y="4873625"/>
            <a:ext cx="2074862" cy="12382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老旧小区</a:t>
            </a:r>
            <a:endParaRPr lang="en-US" altLang="zh-CN" sz="3200" dirty="0">
              <a:solidFill>
                <a:schemeClr val="bg1"/>
              </a:solidFill>
              <a:latin typeface="锐字云字库隶书体1.0"/>
              <a:ea typeface="锐字云字库隶书体1.0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院落</a:t>
            </a:r>
            <a:r>
              <a:rPr lang="zh-CN" altLang="en-US" sz="3200" dirty="0" smtClean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多</a:t>
            </a:r>
            <a:endParaRPr lang="zh-CN" altLang="en-US" sz="3200" dirty="0">
              <a:solidFill>
                <a:schemeClr val="bg1"/>
              </a:solidFill>
              <a:latin typeface="锐字云字库隶书体1.0"/>
              <a:ea typeface="锐字云字库隶书体1.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41850" y="5761038"/>
            <a:ext cx="2408238" cy="2328863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78" name="文本框 99"/>
          <p:cNvSpPr txBox="1"/>
          <p:nvPr/>
        </p:nvSpPr>
        <p:spPr>
          <a:xfrm>
            <a:off x="4840288" y="6319838"/>
            <a:ext cx="2043112" cy="1238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长期</a:t>
            </a:r>
            <a:endParaRPr lang="en-US" altLang="zh-CN" sz="3200" dirty="0">
              <a:solidFill>
                <a:schemeClr val="bg1"/>
              </a:solidFill>
              <a:latin typeface="锐字云字库隶书体1.0"/>
              <a:ea typeface="锐字云字库隶书体1.0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租户多</a:t>
            </a:r>
          </a:p>
        </p:txBody>
      </p:sp>
      <p:sp>
        <p:nvSpPr>
          <p:cNvPr id="16" name="椭圆 15"/>
          <p:cNvSpPr/>
          <p:nvPr/>
        </p:nvSpPr>
        <p:spPr>
          <a:xfrm>
            <a:off x="11166475" y="5003800"/>
            <a:ext cx="2555875" cy="2424113"/>
          </a:xfrm>
          <a:prstGeom prst="ellipse">
            <a:avLst/>
          </a:prstGeom>
          <a:solidFill>
            <a:schemeClr val="accent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80" name="文本框 10"/>
          <p:cNvSpPr txBox="1"/>
          <p:nvPr/>
        </p:nvSpPr>
        <p:spPr>
          <a:xfrm>
            <a:off x="11553825" y="5595938"/>
            <a:ext cx="2097088" cy="12398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民族聚居集中度高</a:t>
            </a:r>
          </a:p>
        </p:txBody>
      </p:sp>
      <p:sp>
        <p:nvSpPr>
          <p:cNvPr id="19" name="椭圆 18"/>
          <p:cNvSpPr/>
          <p:nvPr/>
        </p:nvSpPr>
        <p:spPr>
          <a:xfrm>
            <a:off x="14066838" y="6654801"/>
            <a:ext cx="468312" cy="46067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6401" name="Picture 17" descr="C:\Documents and Settings\Administrator\桌面\吉福社区找的图片\召开水改工作现场会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79" y="6765687"/>
            <a:ext cx="2579323" cy="1934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402" name="Picture 18" descr="C:\Documents and Settings\Administrator\桌面\吉福社区找的图片\租房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10" y="3696787"/>
            <a:ext cx="2624424" cy="1968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403" name="Picture 19" descr="C:\Documents and Settings\Administrator\桌面\吉福社区找的图片\少数民族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705" y="7510597"/>
            <a:ext cx="2909467" cy="2036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椭圆 20"/>
          <p:cNvSpPr/>
          <p:nvPr/>
        </p:nvSpPr>
        <p:spPr>
          <a:xfrm>
            <a:off x="7993063" y="5872163"/>
            <a:ext cx="423863" cy="41275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65000" lnSpcReduction="20000"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794625" y="3403600"/>
            <a:ext cx="2555875" cy="2424113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文本框 10"/>
          <p:cNvSpPr txBox="1"/>
          <p:nvPr/>
        </p:nvSpPr>
        <p:spPr>
          <a:xfrm>
            <a:off x="8220075" y="3995738"/>
            <a:ext cx="1533525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老人</a:t>
            </a:r>
            <a:endParaRPr lang="en-US" altLang="zh-CN" sz="3200" dirty="0" smtClean="0">
              <a:solidFill>
                <a:schemeClr val="bg1"/>
              </a:solidFill>
              <a:latin typeface="锐字云字库隶书体1.0"/>
              <a:ea typeface="锐字云字库隶书体1.0"/>
            </a:endParaRPr>
          </a:p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锐字云字库隶书体1.0"/>
                <a:ea typeface="锐字云字库隶书体1.0"/>
              </a:rPr>
              <a:t>小孩多</a:t>
            </a:r>
            <a:endParaRPr lang="zh-CN" altLang="en-US" sz="3200" dirty="0">
              <a:solidFill>
                <a:schemeClr val="bg1"/>
              </a:solidFill>
              <a:latin typeface="锐字云字库隶书体1.0"/>
              <a:ea typeface="锐字云字库隶书体1.0"/>
            </a:endParaRPr>
          </a:p>
        </p:txBody>
      </p:sp>
      <p:pic>
        <p:nvPicPr>
          <p:cNvPr id="24" name="Picture 19" descr="C:\Documents and Settings\Administrator\桌面\吉福社区找的图片\少数民族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708187" y="5910397"/>
            <a:ext cx="2740802" cy="2036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矩形 24"/>
          <p:cNvSpPr/>
          <p:nvPr/>
        </p:nvSpPr>
        <p:spPr>
          <a:xfrm>
            <a:off x="10591801" y="456293"/>
            <a:ext cx="3829050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788941" y="318185"/>
            <a:ext cx="330805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幼圆" pitchFamily="49" charset="-122"/>
              </a:rPr>
              <a:t>社区特点与需求</a:t>
            </a:r>
            <a:endParaRPr lang="zh-CN" altLang="en-US" sz="3200" b="1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573251" y="444319"/>
            <a:ext cx="549274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1280160" y="8895806"/>
            <a:ext cx="2743199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需求：</a:t>
            </a:r>
            <a:r>
              <a:rPr kumimoji="0" lang="zh-CN" sz="15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亲和、朴实、民俗乡音呈现亲近感</a:t>
            </a:r>
            <a:r>
              <a:rPr kumimoji="0" lang="zh-CN" altLang="en-US" sz="1500" b="0" i="0" u="none" strike="noStrike" cap="none" normalizeH="0" baseline="0" dirty="0" smtClean="0">
                <a:ln>
                  <a:noFill/>
                </a:ln>
                <a:effectLst/>
                <a:latin typeface="Calibri" pitchFamily="34" charset="0"/>
                <a:ea typeface="宋体" pitchFamily="2" charset="-122"/>
                <a:cs typeface="Arial" pitchFamily="34" charset="0"/>
              </a:rPr>
              <a:t>，邻里互助</a:t>
            </a:r>
            <a:endParaRPr kumimoji="0" lang="zh-CN" sz="15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4676503" y="8164287"/>
            <a:ext cx="2743199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304800" defTabSz="914400"/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需求：</a:t>
            </a:r>
            <a:r>
              <a:rPr lang="zh-CN" altLang="en-US" sz="1500" dirty="0" smtClean="0">
                <a:latin typeface="Calibri" pitchFamily="34" charset="0"/>
                <a:ea typeface="宋体" pitchFamily="2" charset="-122"/>
                <a:cs typeface="Arial" pitchFamily="34" charset="0"/>
              </a:rPr>
              <a:t>社会问题多，注重综合治理、调解服务、劳动就业、社会保障</a:t>
            </a: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7798527" y="8085910"/>
            <a:ext cx="252113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304800" defTabSz="914400"/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需求：</a:t>
            </a:r>
            <a:r>
              <a:rPr lang="zh-CN" altLang="en-US" sz="1500" dirty="0" smtClean="0">
                <a:latin typeface="Calibri" pitchFamily="34" charset="0"/>
                <a:ea typeface="宋体" pitchFamily="2" charset="-122"/>
                <a:cs typeface="Arial" pitchFamily="34" charset="0"/>
              </a:rPr>
              <a:t>为老服务、青少服务</a:t>
            </a:r>
          </a:p>
        </p:txBody>
      </p:sp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11260184" y="4310744"/>
            <a:ext cx="252113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304800" defTabSz="914400"/>
            <a:r>
              <a:rPr kumimoji="0" lang="zh-CN" sz="16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需求：</a:t>
            </a:r>
            <a:r>
              <a:rPr lang="zh-CN" altLang="en-US" sz="1500" dirty="0" smtClean="0">
                <a:latin typeface="Calibri" pitchFamily="34" charset="0"/>
                <a:ea typeface="宋体" pitchFamily="2" charset="-122"/>
                <a:cs typeface="Arial" pitchFamily="34" charset="0"/>
              </a:rPr>
              <a:t>民族文化、民族手工艺术传承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91138" y="2720975"/>
            <a:ext cx="4503738" cy="446722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MH_Others_1"/>
          <p:cNvSpPr txBox="1"/>
          <p:nvPr/>
        </p:nvSpPr>
        <p:spPr>
          <a:xfrm>
            <a:off x="5730875" y="3297238"/>
            <a:ext cx="3649663" cy="1412875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marR="0" algn="ctr" defTabSz="123888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第</a:t>
            </a:r>
            <a:r>
              <a:rPr kumimoji="0" lang="en-US" altLang="zh-CN" sz="8100" b="1" kern="0" cap="none" spc="271" normalizeH="0" baseline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   </a:t>
            </a:r>
            <a:r>
              <a:rPr kumimoji="0" lang="zh-CN" altLang="en-US" sz="4300" kern="0" cap="none" spc="271" normalizeH="0" baseline="0" noProof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章</a:t>
            </a:r>
            <a:endParaRPr kumimoji="0" lang="zh-CN" altLang="en-US" sz="4300" kern="0" cap="none" spc="271" normalizeH="0" baseline="0" noProof="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2" name="MH_Number"/>
          <p:cNvSpPr txBox="1"/>
          <p:nvPr/>
        </p:nvSpPr>
        <p:spPr>
          <a:xfrm>
            <a:off x="7124700" y="3484563"/>
            <a:ext cx="815975" cy="1303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en-US" altLang="zh-CN" sz="95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3</a:t>
            </a:r>
            <a:endParaRPr lang="en-US" altLang="zh-CN" sz="95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2293" name="标题 1"/>
          <p:cNvSpPr>
            <a:spLocks noGrp="1"/>
          </p:cNvSpPr>
          <p:nvPr>
            <p:ph type="title"/>
          </p:nvPr>
        </p:nvSpPr>
        <p:spPr>
          <a:xfrm>
            <a:off x="3322638" y="4906963"/>
            <a:ext cx="8456612" cy="1549400"/>
          </a:xfrm>
          <a:ln/>
        </p:spPr>
        <p:txBody>
          <a:bodyPr vert="horz" wrap="square" lIns="0" tIns="63419" rIns="0" bIns="61955" anchor="t"/>
          <a:lstStyle/>
          <a:p>
            <a:pPr defTabSz="928370" eaLnBrk="1" hangingPunct="1"/>
            <a:r>
              <a:rPr lang="zh-CN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打造主题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828213" y="8775700"/>
            <a:ext cx="7559675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文本框 1"/>
          <p:cNvSpPr txBox="1">
            <a:spLocks noChangeArrowheads="1"/>
          </p:cNvSpPr>
          <p:nvPr/>
        </p:nvSpPr>
        <p:spPr bwMode="auto">
          <a:xfrm>
            <a:off x="1593805" y="1433614"/>
            <a:ext cx="82296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3910" tIns="61955" rIns="123910" bIns="61955" anchor="ctr"/>
          <a:lstStyle/>
          <a:p>
            <a:pPr defTabSz="685800">
              <a:lnSpc>
                <a:spcPct val="90000"/>
              </a:lnSpc>
            </a:pPr>
            <a:r>
              <a:rPr lang="zh-CN" altLang="en-US" sz="5500" b="1" dirty="0">
                <a:solidFill>
                  <a:schemeClr val="accent1"/>
                </a:solidFill>
              </a:rPr>
              <a:t>关键词：吉、福、家。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1515291" y="3230887"/>
            <a:ext cx="1146919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304800" defTabSz="914400"/>
            <a:r>
              <a:rPr kumimoji="0" lang="zh-CN" altLang="en-US" sz="25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  打造主题</a:t>
            </a:r>
            <a:r>
              <a:rPr kumimoji="0" lang="zh-CN" sz="25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ea"/>
                <a:ea typeface="+mj-ea"/>
                <a:cs typeface="Arial" pitchFamily="34" charset="0"/>
              </a:rPr>
              <a:t>：</a:t>
            </a:r>
            <a:r>
              <a:rPr lang="zh-CN" altLang="en-US" sz="2500" dirty="0" smtClean="0">
                <a:latin typeface="Calibri" pitchFamily="34" charset="0"/>
                <a:ea typeface="宋体" pitchFamily="2" charset="-122"/>
                <a:cs typeface="Arial" pitchFamily="34" charset="0"/>
              </a:rPr>
              <a:t>根据社区特点，结合社区工作实际，由于吉福社区这一名称，通过文化提炼，确定吉福社区党群服务中心打造主题为</a:t>
            </a:r>
            <a:r>
              <a:rPr lang="en-US" altLang="zh-CN" sz="2500" dirty="0" smtClean="0">
                <a:latin typeface="Calibri" pitchFamily="34" charset="0"/>
                <a:ea typeface="宋体" pitchFamily="2" charset="-122"/>
                <a:cs typeface="Arial" pitchFamily="34" charset="0"/>
              </a:rPr>
              <a:t>——</a:t>
            </a:r>
            <a:endParaRPr lang="zh-CN" altLang="en-US" sz="2500" dirty="0" smtClean="0"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89148" y="4960990"/>
            <a:ext cx="835770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500" dirty="0" smtClean="0">
                <a:solidFill>
                  <a:srgbClr val="C00000"/>
                </a:solidFill>
                <a:latin typeface="+mj-ea"/>
                <a:cs typeface="Arial" pitchFamily="34" charset="0"/>
              </a:rPr>
              <a:t>吉祥   幸福   和睦家</a:t>
            </a:r>
            <a:endParaRPr lang="zh-CN" altLang="en-US" sz="5500" dirty="0"/>
          </a:p>
        </p:txBody>
      </p:sp>
      <p:pic>
        <p:nvPicPr>
          <p:cNvPr id="24" name="Picture 2" descr="C:\Documents and Settings\Administrator\桌面\吉福社区找的图片\56个民族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165" y="6386288"/>
            <a:ext cx="3751719" cy="2501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6" descr="C:\Documents and Settings\Administrator\桌面\工作室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33" y="6284688"/>
            <a:ext cx="4639683" cy="259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4" descr="C:\Documents and Settings\Administrator\桌面\u=249582682,3364285360&amp;fm=27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498" y="6338765"/>
            <a:ext cx="3819790" cy="2543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613080" y="2913607"/>
            <a:ext cx="3922713" cy="4576763"/>
          </a:xfrm>
          <a:custGeom>
            <a:avLst/>
            <a:gdLst>
              <a:gd name="connsiteX0" fmla="*/ 0 w 834659"/>
              <a:gd name="connsiteY0" fmla="*/ 68842 h 688419"/>
              <a:gd name="connsiteX1" fmla="*/ 68842 w 834659"/>
              <a:gd name="connsiteY1" fmla="*/ 0 h 688419"/>
              <a:gd name="connsiteX2" fmla="*/ 765817 w 834659"/>
              <a:gd name="connsiteY2" fmla="*/ 0 h 688419"/>
              <a:gd name="connsiteX3" fmla="*/ 834659 w 834659"/>
              <a:gd name="connsiteY3" fmla="*/ 68842 h 688419"/>
              <a:gd name="connsiteX4" fmla="*/ 834659 w 834659"/>
              <a:gd name="connsiteY4" fmla="*/ 619577 h 688419"/>
              <a:gd name="connsiteX5" fmla="*/ 765817 w 834659"/>
              <a:gd name="connsiteY5" fmla="*/ 688419 h 688419"/>
              <a:gd name="connsiteX6" fmla="*/ 68842 w 834659"/>
              <a:gd name="connsiteY6" fmla="*/ 688419 h 688419"/>
              <a:gd name="connsiteX7" fmla="*/ 0 w 834659"/>
              <a:gd name="connsiteY7" fmla="*/ 619577 h 688419"/>
              <a:gd name="connsiteX8" fmla="*/ 0 w 834659"/>
              <a:gd name="connsiteY8" fmla="*/ 68842 h 6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4659" h="688419">
                <a:moveTo>
                  <a:pt x="0" y="68842"/>
                </a:moveTo>
                <a:cubicBezTo>
                  <a:pt x="0" y="30822"/>
                  <a:pt x="30822" y="0"/>
                  <a:pt x="68842" y="0"/>
                </a:cubicBezTo>
                <a:lnTo>
                  <a:pt x="765817" y="0"/>
                </a:lnTo>
                <a:cubicBezTo>
                  <a:pt x="803837" y="0"/>
                  <a:pt x="834659" y="30822"/>
                  <a:pt x="834659" y="68842"/>
                </a:cubicBezTo>
                <a:lnTo>
                  <a:pt x="834659" y="619577"/>
                </a:lnTo>
                <a:cubicBezTo>
                  <a:pt x="834659" y="657597"/>
                  <a:pt x="803837" y="688419"/>
                  <a:pt x="765817" y="688419"/>
                </a:cubicBezTo>
                <a:lnTo>
                  <a:pt x="68842" y="688419"/>
                </a:lnTo>
                <a:cubicBezTo>
                  <a:pt x="30822" y="688419"/>
                  <a:pt x="0" y="657597"/>
                  <a:pt x="0" y="619577"/>
                </a:cubicBezTo>
                <a:lnTo>
                  <a:pt x="0" y="6884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lIns="97567" tIns="0" rIns="97567" bIns="243918" anchor="ctr">
            <a:normAutofit/>
          </a:bodyPr>
          <a:lstStyle/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吉：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吉祥、祥和、和谐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350" marR="0" lvl="1" indent="-387350" algn="l" defTabSz="1238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22" name="Picture 4" descr="C:\Documents and Settings\Administrator\桌面\抽象吉字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3" y="4010569"/>
            <a:ext cx="2557462" cy="266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矩形 14"/>
          <p:cNvSpPr/>
          <p:nvPr/>
        </p:nvSpPr>
        <p:spPr>
          <a:xfrm>
            <a:off x="10591801" y="456293"/>
            <a:ext cx="3829050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0788941" y="318185"/>
            <a:ext cx="3879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幼圆" pitchFamily="49" charset="-122"/>
              </a:rPr>
              <a:t>关键词：吉</a:t>
            </a:r>
            <a:endParaRPr lang="zh-CN" altLang="en-US" sz="3200" b="1" dirty="0">
              <a:solidFill>
                <a:schemeClr val="bg1"/>
              </a:solidFill>
              <a:latin typeface="幼圆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573251" y="444319"/>
            <a:ext cx="549274" cy="6486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/>
          </a:p>
        </p:txBody>
      </p:sp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1946367" y="8085909"/>
            <a:ext cx="12435839" cy="153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480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吉</a:t>
            </a:r>
            <a:r>
              <a:rPr kumimoji="0" lang="zh-CN" altLang="zh-CN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/>
                <a:ea typeface="宋体" pitchFamily="2" charset="-122"/>
                <a:cs typeface="宋体" pitchFamily="2" charset="-122"/>
              </a:rPr>
              <a:t>——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吉祥</a:t>
            </a:r>
            <a:r>
              <a:rPr kumimoji="0" 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：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在形式上，吉福社区党群服务中心要呈现吉祥、祥和、和谐的整体感觉。</a:t>
            </a: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268288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吉：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上象兵器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,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下象盛放兵器的器具。释义，表示把兵器盛放在器中不用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, 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比喻人民没有战争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,</a:t>
            </a: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Times New Roman" pitchFamily="18" charset="0"/>
              </a:rPr>
              <a:t>没有危难，这里吉有共享和谐之意。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Times New Roman" pitchFamily="18" charset="0"/>
            </a:endParaRPr>
          </a:p>
          <a:p>
            <a:pPr marL="0" marR="0" lvl="0" indent="268288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2" name="组合 12"/>
          <p:cNvGrpSpPr/>
          <p:nvPr/>
        </p:nvGrpSpPr>
        <p:grpSpPr>
          <a:xfrm>
            <a:off x="6450648" y="2593340"/>
            <a:ext cx="7761287" cy="4676252"/>
            <a:chOff x="5118100" y="2554288"/>
            <a:chExt cx="5715000" cy="3324312"/>
          </a:xfrm>
        </p:grpSpPr>
        <p:pic>
          <p:nvPicPr>
            <p:cNvPr id="13" name="Picture 3" descr="C:\Documents and Settings\Administrator\桌面\吉福社区参考图片\吉字的变形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8100" y="2554288"/>
              <a:ext cx="5715000" cy="26384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Rectangle 3"/>
            <p:cNvSpPr/>
            <p:nvPr/>
          </p:nvSpPr>
          <p:spPr>
            <a:xfrm>
              <a:off x="5156200" y="5448301"/>
              <a:ext cx="5613400" cy="4302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lstStyle/>
            <a:p>
              <a:pPr indent="314325" algn="just">
                <a:lnSpc>
                  <a:spcPts val="2000"/>
                </a:lnSpc>
              </a:pPr>
              <a:r>
                <a:rPr lang="zh-CN" altLang="en-US" sz="1600" dirty="0">
                  <a:solidFill>
                    <a:srgbClr val="C00000"/>
                  </a:solidFill>
                  <a:latin typeface="Arial" panose="020B0604020202020204" pitchFamily="34" charset="0"/>
                </a:rPr>
                <a:t>参考创意</a:t>
              </a:r>
              <a:r>
                <a:rPr lang="zh-CN" altLang="en-US" sz="1600" dirty="0" smtClean="0">
                  <a:solidFill>
                    <a:srgbClr val="C00000"/>
                  </a:solidFill>
                  <a:latin typeface="Arial" panose="020B0604020202020204" pitchFamily="34" charset="0"/>
                </a:rPr>
                <a:t>：</a:t>
              </a:r>
              <a:r>
                <a:rPr lang="zh-CN" altLang="en-US" sz="1600" dirty="0" smtClean="0"/>
                <a:t>吉</a:t>
              </a:r>
              <a:r>
                <a:rPr lang="en-US" altLang="zh-CN" sz="1600" dirty="0" smtClean="0"/>
                <a:t>,</a:t>
              </a:r>
              <a:r>
                <a:rPr lang="zh-CN" altLang="en-US" sz="1600" dirty="0" smtClean="0"/>
                <a:t>善也。     </a:t>
              </a:r>
              <a:r>
                <a:rPr lang="en-US" altLang="zh-CN" sz="1600" dirty="0" smtClean="0"/>
                <a:t>——《</a:t>
              </a:r>
              <a:r>
                <a:rPr lang="zh-CN" altLang="en-US" sz="1600" dirty="0" smtClean="0"/>
                <a:t>说文</a:t>
              </a:r>
              <a:r>
                <a:rPr lang="en-US" altLang="zh-CN" sz="1600" dirty="0" smtClean="0"/>
                <a:t>》</a:t>
              </a:r>
              <a:r>
                <a:rPr lang="zh-CN" altLang="en-US" sz="1600" dirty="0" smtClean="0"/>
                <a:t>。礼义顺祥曰吉。</a:t>
              </a:r>
              <a:r>
                <a:rPr lang="en-US" altLang="zh-CN" sz="1600" dirty="0" smtClean="0"/>
                <a:t>——《</a:t>
              </a:r>
              <a:r>
                <a:rPr lang="zh-CN" altLang="en-US" sz="1600" dirty="0" smtClean="0"/>
                <a:t>周书</a:t>
              </a:r>
              <a:r>
                <a:rPr lang="en-US" altLang="zh-CN" sz="1600" dirty="0" smtClean="0"/>
                <a:t>·</a:t>
              </a:r>
              <a:r>
                <a:rPr lang="zh-CN" altLang="en-US" sz="1600" dirty="0" smtClean="0"/>
                <a:t>武顺</a:t>
              </a:r>
              <a:r>
                <a:rPr lang="en-US" altLang="zh-CN" sz="1600" dirty="0" smtClean="0"/>
                <a:t>》</a:t>
              </a:r>
            </a:p>
            <a:p>
              <a:pPr indent="314325" algn="just">
                <a:lnSpc>
                  <a:spcPts val="2000"/>
                </a:lnSpc>
              </a:pPr>
              <a:r>
                <a:rPr lang="zh-CN" altLang="en-US" sz="1600" dirty="0" smtClean="0"/>
                <a:t>                   吉有善、贤、美的意思。</a:t>
              </a:r>
              <a:endParaRPr lang="zh-CN" altLang="en-US" sz="1600" dirty="0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8、12、14、22、25、26、27"/>
  <p:tag name="KSO_WM_TEMPLATE_CATEGORY" val="custom"/>
  <p:tag name="KSO_WM_TEMPLATE_INDEX" val="160125"/>
  <p:tag name="KSO_WM_TAG_VERSION" val="1.0"/>
  <p:tag name="KSO_WM_SLIDE_ID" val="custom16012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25"/>
  <p:tag name="KSO_WM_SLIDE_INDEX" val="25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193*105"/>
  <p:tag name="KSO_WM_SLIDE_SIZE" val="581*4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4451"/>
  <p:tag name="MH_LIBRARY" val="GRAPHIC"/>
  <p:tag name="KSO_WM_TEMPLATE_CATEGORY" val="custom"/>
  <p:tag name="KSO_WM_TEMPLATE_INDEX" val="160125"/>
  <p:tag name="KSO_WM_TAG_VERSION" val="1.0"/>
  <p:tag name="KSO_WM_SLIDE_ID" val="custom160125_27"/>
  <p:tag name="KSO_WM_SLIDE_INDEX" val="27"/>
  <p:tag name="KSO_WM_SLIDE_ITEM_CNT" val="1"/>
  <p:tag name="KSO_WM_SLIDE_LAYOUT" val="b"/>
  <p:tag name="KSO_WM_SLIDE_LAYOUT_CNT" val="1"/>
  <p:tag name="KSO_WM_SLIDE_TYPE" val="endPage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4"/>
  <p:tag name="KSO_WM_SLIDE_INDEX" val="4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63*64"/>
  <p:tag name="KSO_WM_SLIDE_SIZE" val="840*4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01458"/>
  <p:tag name="MH_LIBRARY" val="CONTENTS"/>
  <p:tag name="MH_AUTOCOLOR" val="TRUE"/>
  <p:tag name="MH_TYPE" val="SECTION"/>
  <p:tag name="ID" val="547139"/>
  <p:tag name="KSO_WM_TEMPLATE_CATEGORY" val="custom"/>
  <p:tag name="KSO_WM_TEMPLATE_INDEX" val="160125"/>
  <p:tag name="KSO_WM_TAG_VERSION" val="1.0"/>
  <p:tag name="KSO_WM_SLIDE_ID" val="custom160125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14"/>
  <p:tag name="KSO_WM_SLIDE_INDEX" val="14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97*155"/>
  <p:tag name="KSO_WM_SLIDE_SIZE" val="566*350"/>
  <p:tag name="KSO_WM_DIAGRAM_GROUP_CODE" val="m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14"/>
  <p:tag name="KSO_WM_SLIDE_INDEX" val="14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97*155"/>
  <p:tag name="KSO_WM_SLIDE_SIZE" val="566*350"/>
  <p:tag name="KSO_WM_DIAGRAM_GROUP_CODE" val="m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14"/>
  <p:tag name="KSO_WM_SLIDE_INDEX" val="14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97*155"/>
  <p:tag name="KSO_WM_SLIDE_SIZE" val="566*350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25"/>
  <p:tag name="KSO_WM_TAG_VERSION" val="1.0"/>
  <p:tag name="KSO_WM_SLIDE_ID" val="custom160125_14"/>
  <p:tag name="KSO_WM_SLIDE_INDEX" val="14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97*155"/>
  <p:tag name="KSO_WM_SLIDE_SIZE" val="566*350"/>
  <p:tag name="KSO_WM_DIAGRAM_GROUP_CODE" val="m1-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2_A000120140530A99PPBG">
  <a:themeElements>
    <a:clrScheme name="自定义 601">
      <a:dk1>
        <a:srgbClr val="4D4D4D"/>
      </a:dk1>
      <a:lt1>
        <a:sysClr val="window" lastClr="FFFFFF"/>
      </a:lt1>
      <a:dk2>
        <a:srgbClr val="4D4D4D"/>
      </a:dk2>
      <a:lt2>
        <a:srgbClr val="FFFFFF"/>
      </a:lt2>
      <a:accent1>
        <a:srgbClr val="956951"/>
      </a:accent1>
      <a:accent2>
        <a:srgbClr val="B07982"/>
      </a:accent2>
      <a:accent3>
        <a:srgbClr val="9D8855"/>
      </a:accent3>
      <a:accent4>
        <a:srgbClr val="62A088"/>
      </a:accent4>
      <a:accent5>
        <a:srgbClr val="5F77AB"/>
      </a:accent5>
      <a:accent6>
        <a:srgbClr val="FFC000"/>
      </a:accent6>
      <a:hlink>
        <a:srgbClr val="2998E3"/>
      </a:hlink>
      <a:folHlink>
        <a:srgbClr val="A5A5A5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stretch>
            <a:fillRect l="-2000" r="-15000" b="3000"/>
          </a:stretch>
        </a:blipFill>
      </a:spPr>
      <a:bodyPr rot="0" spcFirstLastPara="0" vertOverflow="overflow" horzOverflow="overflow" vert="horz" wrap="square" lIns="123910" tIns="61955" rIns="123910" bIns="61955" numCol="1" spcCol="0" rtlCol="0" fromWordArt="0" anchor="ctr" anchorCtr="0" forceAA="0" compatLnSpc="1">
        <a:noAutofit/>
      </a:bodyPr>
      <a:lstStyle>
        <a:defPPr algn="just">
          <a:lnSpc>
            <a:spcPct val="130000"/>
          </a:lnSpc>
          <a:defRPr dirty="0" err="1">
            <a:solidFill>
              <a:srgbClr val="FFFFFF"/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2369</Words>
  <Application>Microsoft Office PowerPoint</Application>
  <PresentationFormat>自定义</PresentationFormat>
  <Paragraphs>212</Paragraphs>
  <Slides>36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2_A000120140530A99PPBG</vt:lpstr>
      <vt:lpstr>吉祥    幸福    和睦家</vt:lpstr>
      <vt:lpstr>整体打造与构想</vt:lpstr>
      <vt:lpstr>幻灯片 3</vt:lpstr>
      <vt:lpstr>幻灯片 4</vt:lpstr>
      <vt:lpstr>社区特点</vt:lpstr>
      <vt:lpstr>幻灯片 6</vt:lpstr>
      <vt:lpstr>打造主题</vt:lpstr>
      <vt:lpstr>幻灯片 8</vt:lpstr>
      <vt:lpstr>幻灯片 9</vt:lpstr>
      <vt:lpstr>幻灯片 10</vt:lpstr>
      <vt:lpstr>幻灯片 11</vt:lpstr>
      <vt:lpstr>实施路径</vt:lpstr>
      <vt:lpstr>幻灯片 13</vt:lpstr>
      <vt:lpstr>幻灯片 14</vt:lpstr>
      <vt:lpstr>幻灯片 15</vt:lpstr>
      <vt:lpstr>幻灯片 16</vt:lpstr>
      <vt:lpstr>整体规划 与功能划分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打造风格及要求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悬崖勒马，善莫大焉</dc:title>
  <dc:creator>Administrator</dc:creator>
  <cp:lastModifiedBy>微软用户</cp:lastModifiedBy>
  <cp:revision>114</cp:revision>
  <dcterms:created xsi:type="dcterms:W3CDTF">2018-03-26T12:44:36Z</dcterms:created>
  <dcterms:modified xsi:type="dcterms:W3CDTF">2018-04-26T09:24:06Z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